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7" r:id="rId4"/>
    <p:sldId id="259" r:id="rId5"/>
    <p:sldId id="260" r:id="rId6"/>
    <p:sldId id="262" r:id="rId7"/>
    <p:sldId id="264" r:id="rId8"/>
    <p:sldId id="265" r:id="rId9"/>
    <p:sldId id="266" r:id="rId10"/>
    <p:sldId id="263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2"/>
  </p:normalViewPr>
  <p:slideViewPr>
    <p:cSldViewPr snapToGrid="0" snapToObjects="1">
      <p:cViewPr>
        <p:scale>
          <a:sx n="56" d="100"/>
          <a:sy n="56" d="100"/>
        </p:scale>
        <p:origin x="2712" y="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7166D3-5E9F-A94E-A9F3-0F4A7D7CE64E}" type="datetimeFigureOut">
              <a:rPr lang="en-US" smtClean="0"/>
              <a:t>4/30/18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FA244B-99E3-FA41-9A1F-8E344B56F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135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FA244B-99E3-FA41-9A1F-8E344B56F5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96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http://nlp.stanford.edu:8080/parser/</a:t>
            </a:r>
            <a:r>
              <a:rPr lang="en-US" dirty="0" err="1" smtClean="0"/>
              <a:t>index.jsp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FA244B-99E3-FA41-9A1F-8E344B56F5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604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http://nlp.stanford.edu:8080/parser/</a:t>
            </a:r>
            <a:r>
              <a:rPr lang="en-US" dirty="0" err="1" smtClean="0"/>
              <a:t>index.jsp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FA244B-99E3-FA41-9A1F-8E344B56F5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78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http://nlp.stanford.edu:8080/parser/</a:t>
            </a:r>
            <a:r>
              <a:rPr lang="en-US" dirty="0" err="1" smtClean="0"/>
              <a:t>index.jsp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FA244B-99E3-FA41-9A1F-8E344B56F5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051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FA244B-99E3-FA41-9A1F-8E344B56F5C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1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7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28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28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319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65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099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52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56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35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6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418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68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174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8342" y="338667"/>
            <a:ext cx="4182452" cy="3911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360" y="914400"/>
            <a:ext cx="2689636" cy="31411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51802" y="4682068"/>
            <a:ext cx="2692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1</a:t>
            </a:r>
            <a:r>
              <a:rPr lang="en-US" altLang="zh-CN" sz="2400" baseline="30000" dirty="0" smtClean="0"/>
              <a:t>st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Context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Encoder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-1058342" y="215444"/>
            <a:ext cx="7312437" cy="4457614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596752" y="4754489"/>
            <a:ext cx="4011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2</a:t>
            </a:r>
            <a:r>
              <a:rPr lang="en-US" altLang="zh-CN" sz="2400" baseline="30000" dirty="0" smtClean="0"/>
              <a:t>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Linguistic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Feature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Encoder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6596752" y="215444"/>
            <a:ext cx="3585309" cy="4457614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218" y="368029"/>
            <a:ext cx="3428843" cy="423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4052" y="990297"/>
            <a:ext cx="3107845" cy="298933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968791" y="4750134"/>
            <a:ext cx="32925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 </a:t>
            </a:r>
            <a:r>
              <a:rPr lang="zh-CN" altLang="en-US" sz="2400" dirty="0" smtClean="0"/>
              <a:t>              </a:t>
            </a:r>
            <a:r>
              <a:rPr lang="en-US" altLang="zh-CN" sz="2400" dirty="0" smtClean="0"/>
              <a:t>3</a:t>
            </a:r>
            <a:r>
              <a:rPr lang="en-US" altLang="zh-CN" sz="2400" baseline="30000" dirty="0" smtClean="0"/>
              <a:t>rd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User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Encoder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10406755" y="211089"/>
            <a:ext cx="3292568" cy="4457614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4078208" y="197235"/>
            <a:ext cx="3616649" cy="4457614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3611897" y="4768550"/>
            <a:ext cx="3888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 </a:t>
            </a:r>
            <a:r>
              <a:rPr lang="zh-CN" altLang="en-US" sz="2400" dirty="0" smtClean="0"/>
              <a:t>                  </a:t>
            </a:r>
            <a:r>
              <a:rPr lang="en-US" altLang="zh-CN" sz="2400" dirty="0" smtClean="0"/>
              <a:t>4</a:t>
            </a:r>
            <a:r>
              <a:rPr lang="en-US" altLang="zh-CN" sz="2400" baseline="30000" dirty="0" smtClean="0"/>
              <a:t>th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Format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Encoder</a:t>
            </a:r>
            <a:endParaRPr lang="en-US" sz="24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2450" y="947305"/>
            <a:ext cx="3546147" cy="2694324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54" y="-1548144"/>
            <a:ext cx="2651457" cy="1114176"/>
          </a:xfrm>
          <a:prstGeom prst="rect">
            <a:avLst/>
          </a:prstGeom>
        </p:spPr>
      </p:pic>
      <p:cxnSp>
        <p:nvCxnSpPr>
          <p:cNvPr id="47" name="Straight Arrow Connector 46"/>
          <p:cNvCxnSpPr/>
          <p:nvPr/>
        </p:nvCxnSpPr>
        <p:spPr>
          <a:xfrm flipV="1">
            <a:off x="12174582" y="-338449"/>
            <a:ext cx="2638698" cy="132439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8" idx="0"/>
          </p:cNvCxnSpPr>
          <p:nvPr/>
        </p:nvCxnSpPr>
        <p:spPr>
          <a:xfrm flipH="1" flipV="1">
            <a:off x="14813280" y="-338449"/>
            <a:ext cx="1092244" cy="128575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4" name="Rounded Rectangle 53"/>
          <p:cNvSpPr/>
          <p:nvPr/>
        </p:nvSpPr>
        <p:spPr>
          <a:xfrm>
            <a:off x="3600842" y="-1660029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3614674" y="-158960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3614674" y="-126362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3614674" y="-909397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3614675" y="-56173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ounded Rectangle 58"/>
          <p:cNvSpPr/>
          <p:nvPr/>
        </p:nvSpPr>
        <p:spPr>
          <a:xfrm>
            <a:off x="4825261" y="-1695091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839093" y="-1624662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839093" y="-1298687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4839093" y="-94445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4839094" y="-596797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ounded Rectangle 63"/>
          <p:cNvSpPr/>
          <p:nvPr/>
        </p:nvSpPr>
        <p:spPr>
          <a:xfrm>
            <a:off x="6034481" y="-1689813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6048313" y="-1590809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6048313" y="-1264834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6048313" y="-880822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6048314" y="-562944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V="1">
            <a:off x="0" y="-228889"/>
            <a:ext cx="3614674" cy="567556"/>
          </a:xfrm>
          <a:prstGeom prst="line">
            <a:avLst/>
          </a:prstGeom>
          <a:ln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endCxn id="54" idx="2"/>
          </p:cNvCxnSpPr>
          <p:nvPr/>
        </p:nvCxnSpPr>
        <p:spPr>
          <a:xfrm flipH="1" flipV="1">
            <a:off x="3736799" y="-228890"/>
            <a:ext cx="538021" cy="1143290"/>
          </a:xfrm>
          <a:prstGeom prst="line">
            <a:avLst/>
          </a:prstGeom>
          <a:ln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endCxn id="54" idx="2"/>
          </p:cNvCxnSpPr>
          <p:nvPr/>
        </p:nvCxnSpPr>
        <p:spPr>
          <a:xfrm flipH="1" flipV="1">
            <a:off x="3736799" y="-228890"/>
            <a:ext cx="4149901" cy="567557"/>
          </a:xfrm>
          <a:prstGeom prst="line">
            <a:avLst/>
          </a:prstGeom>
          <a:ln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H="1" flipV="1">
            <a:off x="4963372" y="-255261"/>
            <a:ext cx="513" cy="1214338"/>
          </a:xfrm>
          <a:prstGeom prst="line">
            <a:avLst/>
          </a:prstGeom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endCxn id="59" idx="2"/>
          </p:cNvCxnSpPr>
          <p:nvPr/>
        </p:nvCxnSpPr>
        <p:spPr>
          <a:xfrm flipV="1">
            <a:off x="1071714" y="-263952"/>
            <a:ext cx="3889504" cy="693691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stCxn id="11" idx="0"/>
          </p:cNvCxnSpPr>
          <p:nvPr/>
        </p:nvCxnSpPr>
        <p:spPr>
          <a:xfrm flipH="1" flipV="1">
            <a:off x="5076032" y="-228890"/>
            <a:ext cx="3391608" cy="596919"/>
          </a:xfrm>
          <a:prstGeom prst="line">
            <a:avLst/>
          </a:prstGeom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endCxn id="64" idx="2"/>
          </p:cNvCxnSpPr>
          <p:nvPr/>
        </p:nvCxnSpPr>
        <p:spPr>
          <a:xfrm flipV="1">
            <a:off x="5607195" y="-258674"/>
            <a:ext cx="563243" cy="1217751"/>
          </a:xfrm>
          <a:prstGeom prst="line">
            <a:avLst/>
          </a:prstGeom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flipV="1">
            <a:off x="2388190" y="-207507"/>
            <a:ext cx="3667354" cy="581236"/>
          </a:xfrm>
          <a:prstGeom prst="line">
            <a:avLst/>
          </a:prstGeom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 flipH="1" flipV="1">
            <a:off x="6200825" y="-209356"/>
            <a:ext cx="3001887" cy="513784"/>
          </a:xfrm>
          <a:prstGeom prst="line">
            <a:avLst/>
          </a:prstGeom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 flipV="1">
            <a:off x="3777969" y="-2606040"/>
            <a:ext cx="0" cy="952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 flipV="1">
            <a:off x="4950479" y="-2606040"/>
            <a:ext cx="0" cy="920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 flipV="1">
            <a:off x="6159631" y="-2606040"/>
            <a:ext cx="0" cy="8971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H="1" flipV="1">
            <a:off x="3736799" y="-2606040"/>
            <a:ext cx="9871085" cy="105789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stCxn id="46" idx="0"/>
          </p:cNvCxnSpPr>
          <p:nvPr/>
        </p:nvCxnSpPr>
        <p:spPr>
          <a:xfrm flipH="1" flipV="1">
            <a:off x="4961218" y="-2606040"/>
            <a:ext cx="8646665" cy="105789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stCxn id="46" idx="0"/>
          </p:cNvCxnSpPr>
          <p:nvPr/>
        </p:nvCxnSpPr>
        <p:spPr>
          <a:xfrm flipH="1" flipV="1">
            <a:off x="6170438" y="-2606040"/>
            <a:ext cx="7437445" cy="105789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3274655" y="-3221509"/>
            <a:ext cx="4387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   </a:t>
            </a:r>
            <a:r>
              <a:rPr lang="zh-CN" altLang="en-US" sz="2400" b="1" dirty="0" smtClean="0">
                <a:solidFill>
                  <a:srgbClr val="00B050"/>
                </a:solidFill>
              </a:rPr>
              <a:t>  √              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×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              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×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-1058342" y="-3375314"/>
            <a:ext cx="18736939" cy="3458848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TextBox 150"/>
          <p:cNvSpPr txBox="1"/>
          <p:nvPr/>
        </p:nvSpPr>
        <p:spPr>
          <a:xfrm>
            <a:off x="6784296" y="-3788219"/>
            <a:ext cx="2480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 </a:t>
            </a:r>
            <a:r>
              <a:rPr lang="zh-CN" altLang="en-US" sz="2400" dirty="0" smtClean="0"/>
              <a:t>                 </a:t>
            </a:r>
            <a:r>
              <a:rPr lang="en-US" altLang="zh-CN" sz="2400" dirty="0" smtClean="0"/>
              <a:t>Decoder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52483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Playground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6032574" y="4209192"/>
            <a:ext cx="328613" cy="1569660"/>
            <a:chOff x="1865376" y="4056792"/>
            <a:chExt cx="328613" cy="1569660"/>
          </a:xfrm>
        </p:grpSpPr>
        <p:sp>
          <p:nvSpPr>
            <p:cNvPr id="5" name="Rounded Rectangle 4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93952" y="4056792"/>
              <a:ext cx="30003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>
                  <a:solidFill>
                    <a:schemeClr val="accent2"/>
                  </a:solidFill>
                </a:rPr>
                <a:t>0</a:t>
              </a:r>
              <a:endParaRPr lang="en-US" sz="12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7235105" y="4223480"/>
            <a:ext cx="300037" cy="14773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8437637" y="4223480"/>
            <a:ext cx="300037" cy="1477328"/>
            <a:chOff x="1865376" y="4071080"/>
            <a:chExt cx="300037" cy="1477328"/>
          </a:xfrm>
        </p:grpSpPr>
        <p:sp>
          <p:nvSpPr>
            <p:cNvPr id="9" name="Rounded Rectangle 8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6019800" y="5947468"/>
            <a:ext cx="3497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u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t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e</a:t>
            </a:r>
            <a:r>
              <a:rPr lang="zh-CN" altLang="en-US" dirty="0" smtClean="0"/>
              <a:t>                 </a:t>
            </a:r>
            <a:r>
              <a:rPr lang="en-US" altLang="zh-CN" dirty="0" smtClean="0"/>
              <a:t>cat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6046862" y="250049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060694" y="257092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6060694" y="289689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060694" y="32511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60695" y="359878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7271281" y="2465429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7285113" y="253585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285113" y="286183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285113" y="321606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285114" y="356372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480501" y="2470707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8494333" y="2569711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8494333" y="289568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8494333" y="327969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8494334" y="359757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332611" y="28968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7578006" y="28968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7549430" y="34598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6332155" y="34598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8575926" y="391488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7383707" y="3938105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263682" y="4209192"/>
            <a:ext cx="300037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>
                <a:solidFill>
                  <a:schemeClr val="accent1"/>
                </a:solidFill>
              </a:rPr>
              <a:t>0</a:t>
            </a:r>
            <a:endParaRPr lang="en-US" altLang="zh-CN" sz="1200" dirty="0" smtClean="0">
              <a:solidFill>
                <a:schemeClr val="accent1"/>
              </a:solidFill>
            </a:endParaRPr>
          </a:p>
          <a:p>
            <a:r>
              <a:rPr lang="en-US" altLang="zh-CN" sz="1200" dirty="0">
                <a:solidFill>
                  <a:schemeClr val="accent1"/>
                </a:solidFill>
              </a:rPr>
              <a:t>1</a:t>
            </a:r>
            <a:endParaRPr lang="en-US" altLang="zh-CN" sz="1200" dirty="0" smtClean="0">
              <a:solidFill>
                <a:schemeClr val="accent1"/>
              </a:solidFill>
            </a:endParaRP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>
                <a:solidFill>
                  <a:schemeClr val="accent1"/>
                </a:solidFill>
              </a:rPr>
              <a:t>0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673266" y="4232204"/>
            <a:ext cx="3000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10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>
                <a:solidFill>
                  <a:schemeClr val="accent1"/>
                </a:solidFill>
              </a:rPr>
              <a:t>0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1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Easy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define</a:t>
            </a:r>
            <a:r>
              <a:rPr lang="zh-CN" altLang="en-US" dirty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number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mathematical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concepts;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altLang="zh-CN" dirty="0" smtClean="0"/>
              <a:t>hard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define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/>
              <a:t> </a:t>
            </a:r>
            <a:r>
              <a:rPr lang="en-US" altLang="zh-CN" dirty="0" smtClean="0"/>
              <a:t>number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language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concepts,</a:t>
            </a:r>
            <a:r>
              <a:rPr lang="zh-CN" altLang="en-US" dirty="0" smtClean="0"/>
              <a:t> </a:t>
            </a:r>
            <a:r>
              <a:rPr lang="en-US" altLang="zh-CN" dirty="0" smtClean="0"/>
              <a:t>e.g.</a:t>
            </a:r>
            <a:r>
              <a:rPr lang="zh-CN" altLang="en-US" dirty="0" smtClean="0"/>
              <a:t> </a:t>
            </a:r>
            <a:r>
              <a:rPr lang="en-US" altLang="zh-CN" dirty="0" smtClean="0"/>
              <a:t>unigram,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</a:p>
          <a:p>
            <a:r>
              <a:rPr lang="en-US" altLang="zh-CN" dirty="0" smtClean="0"/>
              <a:t>RNN/LSTM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models</a:t>
            </a:r>
            <a:r>
              <a:rPr lang="zh-CN" altLang="en-US" dirty="0" smtClean="0"/>
              <a:t> </a:t>
            </a:r>
            <a:r>
              <a:rPr lang="en-US" dirty="0" smtClean="0"/>
              <a:t>dynamic </a:t>
            </a:r>
            <a:r>
              <a:rPr lang="en-US" dirty="0"/>
              <a:t>temporal behavior for a time sequence,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dirty="0" smtClean="0"/>
              <a:t>hard </a:t>
            </a:r>
            <a:r>
              <a:rPr lang="en-US" dirty="0"/>
              <a:t>to model extremely long learning history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dirty="0" smtClean="0"/>
              <a:t>over </a:t>
            </a:r>
            <a:r>
              <a:rPr lang="en-US" dirty="0"/>
              <a:t>months even years.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721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ADD:</a:t>
            </a:r>
            <a:r>
              <a:rPr lang="zh-CN" altLang="en-US" dirty="0" smtClean="0"/>
              <a:t> </a:t>
            </a:r>
            <a:r>
              <a:rPr lang="en-US" altLang="zh-CN" dirty="0" smtClean="0"/>
              <a:t>average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sequence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length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112" y="2272315"/>
            <a:ext cx="8814816" cy="458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50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975" y="408198"/>
            <a:ext cx="11677650" cy="1325563"/>
          </a:xfrm>
        </p:spPr>
        <p:txBody>
          <a:bodyPr/>
          <a:lstStyle/>
          <a:p>
            <a:r>
              <a:rPr lang="en-US" altLang="zh-CN" dirty="0" smtClean="0"/>
              <a:t>Word-level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context</a:t>
            </a:r>
            <a:r>
              <a:rPr lang="zh-CN" altLang="en-US" dirty="0" smtClean="0"/>
              <a:t> </a:t>
            </a:r>
            <a:r>
              <a:rPr lang="en-US" altLang="zh-CN" dirty="0" smtClean="0"/>
              <a:t>encoder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char-level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encoder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865376" y="4071080"/>
            <a:ext cx="300037" cy="1477328"/>
            <a:chOff x="1865376" y="4071080"/>
            <a:chExt cx="300037" cy="1477328"/>
          </a:xfrm>
        </p:grpSpPr>
        <p:sp>
          <p:nvSpPr>
            <p:cNvPr id="4" name="Rounded Rectangle 3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067907" y="4071080"/>
            <a:ext cx="300037" cy="1477328"/>
            <a:chOff x="1865376" y="4071080"/>
            <a:chExt cx="300037" cy="1477328"/>
          </a:xfrm>
        </p:grpSpPr>
        <p:sp>
          <p:nvSpPr>
            <p:cNvPr id="9" name="Rounded Rectangle 8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1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270439" y="4071080"/>
            <a:ext cx="300037" cy="1477328"/>
            <a:chOff x="1865376" y="4071080"/>
            <a:chExt cx="300037" cy="1477328"/>
          </a:xfrm>
        </p:grpSpPr>
        <p:sp>
          <p:nvSpPr>
            <p:cNvPr id="12" name="Rounded Rectangle 11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865376" y="5548408"/>
            <a:ext cx="2913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</a:t>
            </a:r>
            <a:r>
              <a:rPr lang="en-US" altLang="zh-CN" dirty="0" smtClean="0"/>
              <a:t>cute</a:t>
            </a:r>
            <a:r>
              <a:rPr lang="zh-CN" altLang="en-US" dirty="0" smtClean="0"/>
              <a:t>                 </a:t>
            </a:r>
            <a:r>
              <a:rPr lang="en-US" altLang="zh-CN" dirty="0" smtClean="0"/>
              <a:t>cat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1879664" y="234809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893496" y="241852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893496" y="274449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893496" y="30987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893497" y="344638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3104083" y="2313029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117915" y="238345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3117915" y="270943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117915" y="306366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117916" y="341132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313303" y="2318307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327135" y="2417311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327135" y="274328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327135" y="312729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327136" y="344517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2165413" y="27444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410808" y="27444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3382232" y="33074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164957" y="33074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" idx="0"/>
            <a:endCxn id="16" idx="2"/>
          </p:cNvCxnSpPr>
          <p:nvPr/>
        </p:nvCxnSpPr>
        <p:spPr>
          <a:xfrm flipV="1">
            <a:off x="2015395" y="377923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4408728" y="376248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216509" y="3785705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/>
          <p:cNvSpPr/>
          <p:nvPr/>
        </p:nvSpPr>
        <p:spPr>
          <a:xfrm>
            <a:off x="3061928" y="4071080"/>
            <a:ext cx="300037" cy="1477328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/>
          <p:cNvGrpSpPr/>
          <p:nvPr/>
        </p:nvGrpSpPr>
        <p:grpSpPr>
          <a:xfrm>
            <a:off x="6154246" y="4310560"/>
            <a:ext cx="300037" cy="1477328"/>
            <a:chOff x="1865376" y="4071080"/>
            <a:chExt cx="300037" cy="1477328"/>
          </a:xfrm>
        </p:grpSpPr>
        <p:sp>
          <p:nvSpPr>
            <p:cNvPr id="94" name="Rounded Rectangle 93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03" name="Rounded Rectangle 102"/>
          <p:cNvSpPr/>
          <p:nvPr/>
        </p:nvSpPr>
        <p:spPr>
          <a:xfrm>
            <a:off x="6168534" y="258757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6182366" y="265800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6182366" y="298397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6182366" y="333820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6182367" y="368586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2" name="Straight Arrow Connector 121"/>
          <p:cNvCxnSpPr>
            <a:stCxn id="95" idx="0"/>
            <a:endCxn id="107" idx="2"/>
          </p:cNvCxnSpPr>
          <p:nvPr/>
        </p:nvCxnSpPr>
        <p:spPr>
          <a:xfrm flipV="1">
            <a:off x="6304265" y="401871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208" name="Group 207"/>
          <p:cNvGrpSpPr/>
          <p:nvPr/>
        </p:nvGrpSpPr>
        <p:grpSpPr>
          <a:xfrm>
            <a:off x="7350798" y="2552509"/>
            <a:ext cx="551069" cy="3235379"/>
            <a:chOff x="7350798" y="2552509"/>
            <a:chExt cx="551069" cy="3235379"/>
          </a:xfrm>
        </p:grpSpPr>
        <p:grpSp>
          <p:nvGrpSpPr>
            <p:cNvPr id="166" name="Group 165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96" name="Group 95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97" name="Rounded Rectangle 96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TextBox 97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108" name="Rounded Rectangle 107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4" name="Straight Arrow Connector 123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5" name="Rounded Rectangle 124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01" name="Straight Arrow Connector 200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9" name="Group 208"/>
          <p:cNvGrpSpPr/>
          <p:nvPr/>
        </p:nvGrpSpPr>
        <p:grpSpPr>
          <a:xfrm>
            <a:off x="7884413" y="2552509"/>
            <a:ext cx="551069" cy="3235379"/>
            <a:chOff x="7350798" y="2552509"/>
            <a:chExt cx="551069" cy="3235379"/>
          </a:xfrm>
        </p:grpSpPr>
        <p:grpSp>
          <p:nvGrpSpPr>
            <p:cNvPr id="210" name="Group 209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213" name="Group 212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221" name="Rounded Rectangle 220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TextBox 221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214" name="Rounded Rectangle 213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Oval 216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Oval 217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9" name="Straight Arrow Connector 218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0" name="Rounded Rectangle 219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1" name="Straight Arrow Connector 210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3" name="Group 222"/>
          <p:cNvGrpSpPr/>
          <p:nvPr/>
        </p:nvGrpSpPr>
        <p:grpSpPr>
          <a:xfrm>
            <a:off x="8391399" y="2561980"/>
            <a:ext cx="551069" cy="3235379"/>
            <a:chOff x="7350798" y="2552509"/>
            <a:chExt cx="551069" cy="3235379"/>
          </a:xfrm>
        </p:grpSpPr>
        <p:grpSp>
          <p:nvGrpSpPr>
            <p:cNvPr id="224" name="Group 223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227" name="Group 226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235" name="Rounded Rectangle 234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TextBox 235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228" name="Rounded Rectangle 227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2" name="Oval 231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3" name="Straight Arrow Connector 232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4" name="Rounded Rectangle 233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25" name="Straight Arrow Connector 224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8" name="Group 237"/>
          <p:cNvGrpSpPr/>
          <p:nvPr/>
        </p:nvGrpSpPr>
        <p:grpSpPr>
          <a:xfrm>
            <a:off x="8899941" y="2571642"/>
            <a:ext cx="314068" cy="3235379"/>
            <a:chOff x="7350798" y="2552509"/>
            <a:chExt cx="314068" cy="3235379"/>
          </a:xfrm>
        </p:grpSpPr>
        <p:grpSp>
          <p:nvGrpSpPr>
            <p:cNvPr id="241" name="Group 240"/>
            <p:cNvGrpSpPr/>
            <p:nvPr/>
          </p:nvGrpSpPr>
          <p:grpSpPr>
            <a:xfrm>
              <a:off x="7356777" y="4310560"/>
              <a:ext cx="300037" cy="1477328"/>
              <a:chOff x="1865376" y="4071080"/>
              <a:chExt cx="300037" cy="1477328"/>
            </a:xfrm>
          </p:grpSpPr>
          <p:sp>
            <p:nvSpPr>
              <p:cNvPr id="249" name="Rounded Rectangle 248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TextBox 249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accent1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0</a:t>
                </a:r>
                <a:endParaRPr lang="en-US" altLang="zh-CN" dirty="0" smtClean="0">
                  <a:solidFill>
                    <a:schemeClr val="accent1"/>
                  </a:solidFill>
                </a:endParaRP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1</a:t>
                </a:r>
                <a:endParaRPr lang="en-US" altLang="zh-CN" dirty="0" smtClean="0">
                  <a:solidFill>
                    <a:schemeClr val="accent1"/>
                  </a:solidFill>
                </a:endParaRPr>
              </a:p>
              <a:p>
                <a:r>
                  <a:rPr lang="en-US" altLang="zh-CN" dirty="0" smtClean="0">
                    <a:solidFill>
                      <a:schemeClr val="accent1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0</a:t>
                </a:r>
                <a:endParaRPr lang="en-US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242" name="Rounded Rectangle 241"/>
            <p:cNvSpPr/>
            <p:nvPr/>
          </p:nvSpPr>
          <p:spPr>
            <a:xfrm>
              <a:off x="7392953" y="2552509"/>
              <a:ext cx="271913" cy="1431139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/>
            <p:cNvSpPr/>
            <p:nvPr/>
          </p:nvSpPr>
          <p:spPr>
            <a:xfrm>
              <a:off x="7406785" y="2622938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/>
            <p:cNvSpPr/>
            <p:nvPr/>
          </p:nvSpPr>
          <p:spPr>
            <a:xfrm>
              <a:off x="7406785" y="2948913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/>
            <p:cNvSpPr/>
            <p:nvPr/>
          </p:nvSpPr>
          <p:spPr>
            <a:xfrm>
              <a:off x="7406785" y="3303141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 245"/>
            <p:cNvSpPr/>
            <p:nvPr/>
          </p:nvSpPr>
          <p:spPr>
            <a:xfrm>
              <a:off x="7406786" y="3650803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Arrow Connector 246"/>
            <p:cNvCxnSpPr/>
            <p:nvPr/>
          </p:nvCxnSpPr>
          <p:spPr>
            <a:xfrm flipV="1">
              <a:off x="7505379" y="4025185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Rounded Rectangle 247"/>
            <p:cNvSpPr/>
            <p:nvPr/>
          </p:nvSpPr>
          <p:spPr>
            <a:xfrm>
              <a:off x="7350798" y="4310560"/>
              <a:ext cx="300037" cy="1477328"/>
            </a:xfrm>
            <a:prstGeom prst="roundRect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1" name="TextBox 250"/>
          <p:cNvSpPr txBox="1"/>
          <p:nvPr/>
        </p:nvSpPr>
        <p:spPr>
          <a:xfrm>
            <a:off x="6154246" y="5804567"/>
            <a:ext cx="5352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     </a:t>
            </a:r>
            <a:r>
              <a:rPr lang="en-US" altLang="zh-CN" dirty="0" smtClean="0"/>
              <a:t>u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e</a:t>
            </a:r>
            <a:r>
              <a:rPr lang="zh-CN" altLang="en-US" dirty="0" smtClean="0"/>
              <a:t>   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a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</a:t>
            </a:r>
            <a:endParaRPr lang="en-US" dirty="0"/>
          </a:p>
        </p:txBody>
      </p:sp>
      <p:grpSp>
        <p:nvGrpSpPr>
          <p:cNvPr id="254" name="Group 253"/>
          <p:cNvGrpSpPr/>
          <p:nvPr/>
        </p:nvGrpSpPr>
        <p:grpSpPr>
          <a:xfrm>
            <a:off x="10109443" y="2557787"/>
            <a:ext cx="573659" cy="3230101"/>
            <a:chOff x="10667509" y="2557787"/>
            <a:chExt cx="573659" cy="3230101"/>
          </a:xfrm>
        </p:grpSpPr>
        <p:grpSp>
          <p:nvGrpSpPr>
            <p:cNvPr id="99" name="Group 98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100" name="Rounded Rectangle 99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113" name="Rounded Rectangle 112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3" name="Straight Arrow Connector 122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2" name="Straight Arrow Connector 251"/>
            <p:cNvCxnSpPr/>
            <p:nvPr/>
          </p:nvCxnSpPr>
          <p:spPr>
            <a:xfrm>
              <a:off x="11004167" y="2983259"/>
              <a:ext cx="237001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/>
            <p:nvPr/>
          </p:nvCxnSpPr>
          <p:spPr>
            <a:xfrm flipH="1">
              <a:off x="10989880" y="3568090"/>
              <a:ext cx="237456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5" name="Group 254"/>
          <p:cNvGrpSpPr/>
          <p:nvPr/>
        </p:nvGrpSpPr>
        <p:grpSpPr>
          <a:xfrm>
            <a:off x="10655920" y="2571642"/>
            <a:ext cx="573659" cy="3230101"/>
            <a:chOff x="10667509" y="2557787"/>
            <a:chExt cx="573659" cy="3230101"/>
          </a:xfrm>
        </p:grpSpPr>
        <p:grpSp>
          <p:nvGrpSpPr>
            <p:cNvPr id="256" name="Group 255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265" name="Rounded Rectangle 264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TextBox 265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257" name="Rounded Rectangle 256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Arrow Connector 261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3" name="Straight Arrow Connector 262"/>
            <p:cNvCxnSpPr/>
            <p:nvPr/>
          </p:nvCxnSpPr>
          <p:spPr>
            <a:xfrm>
              <a:off x="11004167" y="2983259"/>
              <a:ext cx="237001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Arrow Connector 263"/>
            <p:cNvCxnSpPr/>
            <p:nvPr/>
          </p:nvCxnSpPr>
          <p:spPr>
            <a:xfrm flipH="1">
              <a:off x="10989880" y="3568090"/>
              <a:ext cx="237456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7" name="Group 266"/>
          <p:cNvGrpSpPr/>
          <p:nvPr/>
        </p:nvGrpSpPr>
        <p:grpSpPr>
          <a:xfrm>
            <a:off x="11175542" y="2557787"/>
            <a:ext cx="314777" cy="3230101"/>
            <a:chOff x="10667509" y="2557787"/>
            <a:chExt cx="314777" cy="3230101"/>
          </a:xfrm>
        </p:grpSpPr>
        <p:grpSp>
          <p:nvGrpSpPr>
            <p:cNvPr id="268" name="Group 267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277" name="Rounded Rectangle 276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TextBox 277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269" name="Rounded Rectangle 268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4" name="Straight Arrow Connector 273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79" name="Rounded Rectangle 278"/>
          <p:cNvSpPr/>
          <p:nvPr/>
        </p:nvSpPr>
        <p:spPr>
          <a:xfrm>
            <a:off x="6175460" y="879994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/>
          <p:cNvSpPr/>
          <p:nvPr/>
        </p:nvSpPr>
        <p:spPr>
          <a:xfrm>
            <a:off x="6189292" y="9504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/>
        </p:nvSpPr>
        <p:spPr>
          <a:xfrm>
            <a:off x="6189292" y="1276398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/>
          <p:cNvSpPr/>
          <p:nvPr/>
        </p:nvSpPr>
        <p:spPr>
          <a:xfrm>
            <a:off x="6189292" y="1630626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/>
          <p:cNvSpPr/>
          <p:nvPr/>
        </p:nvSpPr>
        <p:spPr>
          <a:xfrm>
            <a:off x="6189293" y="1978288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4" name="Straight Arrow Connector 283"/>
          <p:cNvCxnSpPr/>
          <p:nvPr/>
        </p:nvCxnSpPr>
        <p:spPr>
          <a:xfrm flipV="1">
            <a:off x="6311191" y="2311133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5" name="Rounded Rectangle 284"/>
          <p:cNvSpPr/>
          <p:nvPr/>
        </p:nvSpPr>
        <p:spPr>
          <a:xfrm>
            <a:off x="8148921" y="822506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/>
          <p:cNvSpPr/>
          <p:nvPr/>
        </p:nvSpPr>
        <p:spPr>
          <a:xfrm>
            <a:off x="8162753" y="892935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/>
        </p:nvSpPr>
        <p:spPr>
          <a:xfrm>
            <a:off x="8162753" y="1218910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8162753" y="157313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/>
          <p:cNvSpPr/>
          <p:nvPr/>
        </p:nvSpPr>
        <p:spPr>
          <a:xfrm>
            <a:off x="8162754" y="1920800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0" name="Straight Arrow Connector 289"/>
          <p:cNvCxnSpPr>
            <a:stCxn id="108" idx="0"/>
          </p:cNvCxnSpPr>
          <p:nvPr/>
        </p:nvCxnSpPr>
        <p:spPr>
          <a:xfrm flipV="1">
            <a:off x="7528910" y="2295182"/>
            <a:ext cx="732663" cy="257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>
            <a:stCxn id="214" idx="0"/>
          </p:cNvCxnSpPr>
          <p:nvPr/>
        </p:nvCxnSpPr>
        <p:spPr>
          <a:xfrm flipV="1">
            <a:off x="8062525" y="2229347"/>
            <a:ext cx="205673" cy="32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/>
          <p:cNvCxnSpPr>
            <a:stCxn id="228" idx="0"/>
            <a:endCxn id="285" idx="2"/>
          </p:cNvCxnSpPr>
          <p:nvPr/>
        </p:nvCxnSpPr>
        <p:spPr>
          <a:xfrm flipH="1" flipV="1">
            <a:off x="8284878" y="2253645"/>
            <a:ext cx="284633" cy="308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>
            <a:stCxn id="242" idx="0"/>
            <a:endCxn id="285" idx="2"/>
          </p:cNvCxnSpPr>
          <p:nvPr/>
        </p:nvCxnSpPr>
        <p:spPr>
          <a:xfrm flipH="1" flipV="1">
            <a:off x="8284878" y="2253645"/>
            <a:ext cx="793175" cy="317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0" name="Rounded Rectangle 299"/>
          <p:cNvSpPr/>
          <p:nvPr/>
        </p:nvSpPr>
        <p:spPr>
          <a:xfrm>
            <a:off x="10730738" y="829416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/>
          <p:cNvSpPr/>
          <p:nvPr/>
        </p:nvSpPr>
        <p:spPr>
          <a:xfrm>
            <a:off x="10744570" y="92842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/>
        </p:nvSpPr>
        <p:spPr>
          <a:xfrm>
            <a:off x="10744570" y="125439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10744570" y="1638407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/>
          <p:cNvSpPr/>
          <p:nvPr/>
        </p:nvSpPr>
        <p:spPr>
          <a:xfrm>
            <a:off x="10744571" y="195628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5" name="Straight Arrow Connector 304"/>
          <p:cNvCxnSpPr/>
          <p:nvPr/>
        </p:nvCxnSpPr>
        <p:spPr>
          <a:xfrm flipV="1">
            <a:off x="10826163" y="227359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6" name="Straight Arrow Connector 305"/>
          <p:cNvCxnSpPr>
            <a:stCxn id="113" idx="0"/>
            <a:endCxn id="300" idx="2"/>
          </p:cNvCxnSpPr>
          <p:nvPr/>
        </p:nvCxnSpPr>
        <p:spPr>
          <a:xfrm flipV="1">
            <a:off x="10288264" y="2260555"/>
            <a:ext cx="578431" cy="297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9" name="Straight Arrow Connector 308"/>
          <p:cNvCxnSpPr>
            <a:stCxn id="269" idx="0"/>
            <a:endCxn id="300" idx="2"/>
          </p:cNvCxnSpPr>
          <p:nvPr/>
        </p:nvCxnSpPr>
        <p:spPr>
          <a:xfrm flipH="1" flipV="1">
            <a:off x="10866695" y="2260555"/>
            <a:ext cx="487668" cy="297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81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65376" y="4071080"/>
            <a:ext cx="300037" cy="1477328"/>
            <a:chOff x="1865376" y="4071080"/>
            <a:chExt cx="300037" cy="1477328"/>
          </a:xfrm>
        </p:grpSpPr>
        <p:sp>
          <p:nvSpPr>
            <p:cNvPr id="5" name="Rounded Rectangle 4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067907" y="4071080"/>
            <a:ext cx="300037" cy="1477328"/>
            <a:chOff x="1865376" y="4071080"/>
            <a:chExt cx="300037" cy="1477328"/>
          </a:xfrm>
        </p:grpSpPr>
        <p:sp>
          <p:nvSpPr>
            <p:cNvPr id="8" name="Rounded Rectangle 7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1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270439" y="4071080"/>
            <a:ext cx="300037" cy="1477328"/>
            <a:chOff x="1865376" y="4071080"/>
            <a:chExt cx="300037" cy="1477328"/>
          </a:xfrm>
        </p:grpSpPr>
        <p:sp>
          <p:nvSpPr>
            <p:cNvPr id="11" name="Rounded Rectangle 10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865376" y="5548408"/>
            <a:ext cx="2913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</a:t>
            </a:r>
            <a:r>
              <a:rPr lang="en-US" altLang="zh-CN" dirty="0" smtClean="0"/>
              <a:t>cute</a:t>
            </a:r>
            <a:r>
              <a:rPr lang="zh-CN" altLang="en-US" dirty="0" smtClean="0"/>
              <a:t>                 </a:t>
            </a:r>
            <a:r>
              <a:rPr lang="en-US" altLang="zh-CN" dirty="0" smtClean="0"/>
              <a:t>cat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1879664" y="234809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893496" y="241852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893496" y="274449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893496" y="30987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893497" y="344638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3104083" y="2313029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117915" y="238345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3117915" y="270943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117915" y="306366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117916" y="341132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4313303" y="2318307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4327135" y="2417311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27135" y="274328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327135" y="312729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327136" y="344517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2165413" y="27444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3410808" y="27444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3382232" y="33074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164957" y="33074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6" idx="0"/>
            <a:endCxn id="18" idx="2"/>
          </p:cNvCxnSpPr>
          <p:nvPr/>
        </p:nvCxnSpPr>
        <p:spPr>
          <a:xfrm flipV="1">
            <a:off x="2015395" y="377923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4408728" y="376248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3216509" y="3751839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/>
          <p:cNvSpPr/>
          <p:nvPr/>
        </p:nvSpPr>
        <p:spPr>
          <a:xfrm>
            <a:off x="3061928" y="4071080"/>
            <a:ext cx="300037" cy="1477328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166477" y="4625078"/>
            <a:ext cx="1659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One-hot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lookup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214570" y="2879862"/>
            <a:ext cx="13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BiLSTM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</a:t>
            </a:r>
            <a:endParaRPr lang="en-US" dirty="0"/>
          </a:p>
        </p:txBody>
      </p:sp>
      <p:grpSp>
        <p:nvGrpSpPr>
          <p:cNvPr id="72" name="Group 71"/>
          <p:cNvGrpSpPr/>
          <p:nvPr/>
        </p:nvGrpSpPr>
        <p:grpSpPr>
          <a:xfrm>
            <a:off x="6611445" y="4920159"/>
            <a:ext cx="300037" cy="1477328"/>
            <a:chOff x="1865376" y="4071080"/>
            <a:chExt cx="300037" cy="1477328"/>
          </a:xfrm>
        </p:grpSpPr>
        <p:sp>
          <p:nvSpPr>
            <p:cNvPr id="73" name="Rounded Rectangle 72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75" name="Rounded Rectangle 74"/>
          <p:cNvSpPr/>
          <p:nvPr/>
        </p:nvSpPr>
        <p:spPr>
          <a:xfrm>
            <a:off x="6625733" y="3197170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6639565" y="3267599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6639565" y="3593574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639565" y="3947802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639566" y="4295464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Arrow Connector 79"/>
          <p:cNvCxnSpPr>
            <a:stCxn id="165" idx="0"/>
            <a:endCxn id="177" idx="2"/>
          </p:cNvCxnSpPr>
          <p:nvPr/>
        </p:nvCxnSpPr>
        <p:spPr>
          <a:xfrm flipV="1">
            <a:off x="6761464" y="4628309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7807997" y="3162108"/>
            <a:ext cx="551069" cy="3235379"/>
            <a:chOff x="7350798" y="2552509"/>
            <a:chExt cx="551069" cy="3235379"/>
          </a:xfrm>
        </p:grpSpPr>
        <p:grpSp>
          <p:nvGrpSpPr>
            <p:cNvPr id="82" name="Group 81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85" name="Group 84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93" name="Rounded Rectangle 92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TextBox 93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86" name="Rounded Rectangle 85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Oval 86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Oval 87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Rounded Rectangle 91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83" name="Straight Arrow Connector 82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>
            <a:off x="8341612" y="3162108"/>
            <a:ext cx="551069" cy="3235379"/>
            <a:chOff x="7350798" y="2552509"/>
            <a:chExt cx="551069" cy="3235379"/>
          </a:xfrm>
        </p:grpSpPr>
        <p:grpSp>
          <p:nvGrpSpPr>
            <p:cNvPr id="96" name="Group 95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99" name="Group 98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107" name="Rounded Rectangle 106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TextBox 107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100" name="Rounded Rectangle 99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03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5" name="Straight Arrow Connector 104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Rounded Rectangle 105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7" name="Straight Arrow Connector 96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" name="Group 108"/>
          <p:cNvGrpSpPr/>
          <p:nvPr/>
        </p:nvGrpSpPr>
        <p:grpSpPr>
          <a:xfrm>
            <a:off x="8848598" y="3171579"/>
            <a:ext cx="551069" cy="3235379"/>
            <a:chOff x="7350798" y="2552509"/>
            <a:chExt cx="551069" cy="3235379"/>
          </a:xfrm>
        </p:grpSpPr>
        <p:grpSp>
          <p:nvGrpSpPr>
            <p:cNvPr id="110" name="Group 109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113" name="Group 112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121" name="Rounded Rectangle 120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TextBox 121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114" name="Rounded Rectangle 113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Oval 115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Oval 116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9" name="Straight Arrow Connector 118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0" name="Rounded Rectangle 119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1" name="Straight Arrow Connector 110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3" name="Group 122"/>
          <p:cNvGrpSpPr/>
          <p:nvPr/>
        </p:nvGrpSpPr>
        <p:grpSpPr>
          <a:xfrm>
            <a:off x="9357140" y="3181241"/>
            <a:ext cx="314068" cy="3235379"/>
            <a:chOff x="7350798" y="2552509"/>
            <a:chExt cx="314068" cy="3235379"/>
          </a:xfrm>
        </p:grpSpPr>
        <p:grpSp>
          <p:nvGrpSpPr>
            <p:cNvPr id="124" name="Group 123"/>
            <p:cNvGrpSpPr/>
            <p:nvPr/>
          </p:nvGrpSpPr>
          <p:grpSpPr>
            <a:xfrm>
              <a:off x="7356777" y="4310560"/>
              <a:ext cx="300037" cy="1477328"/>
              <a:chOff x="1865376" y="4071080"/>
              <a:chExt cx="300037" cy="1477328"/>
            </a:xfrm>
          </p:grpSpPr>
          <p:sp>
            <p:nvSpPr>
              <p:cNvPr id="132" name="Rounded Rectangle 131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TextBox 132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accent1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0</a:t>
                </a:r>
                <a:endParaRPr lang="en-US" altLang="zh-CN" dirty="0" smtClean="0">
                  <a:solidFill>
                    <a:schemeClr val="accent1"/>
                  </a:solidFill>
                </a:endParaRP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1</a:t>
                </a:r>
                <a:endParaRPr lang="en-US" altLang="zh-CN" dirty="0" smtClean="0">
                  <a:solidFill>
                    <a:schemeClr val="accent1"/>
                  </a:solidFill>
                </a:endParaRPr>
              </a:p>
              <a:p>
                <a:r>
                  <a:rPr lang="en-US" altLang="zh-CN" dirty="0" smtClean="0">
                    <a:solidFill>
                      <a:schemeClr val="accent1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0</a:t>
                </a:r>
                <a:endParaRPr lang="en-US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125" name="Rounded Rectangle 124"/>
            <p:cNvSpPr/>
            <p:nvPr/>
          </p:nvSpPr>
          <p:spPr>
            <a:xfrm>
              <a:off x="7392953" y="2552509"/>
              <a:ext cx="271913" cy="1431139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7406785" y="2622938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/>
            <p:cNvSpPr/>
            <p:nvPr/>
          </p:nvSpPr>
          <p:spPr>
            <a:xfrm>
              <a:off x="7406785" y="2948913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/>
            <p:cNvSpPr/>
            <p:nvPr/>
          </p:nvSpPr>
          <p:spPr>
            <a:xfrm>
              <a:off x="7406785" y="3303141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/>
            <p:cNvSpPr/>
            <p:nvPr/>
          </p:nvSpPr>
          <p:spPr>
            <a:xfrm>
              <a:off x="7406786" y="3650803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Arrow Connector 129"/>
            <p:cNvCxnSpPr/>
            <p:nvPr/>
          </p:nvCxnSpPr>
          <p:spPr>
            <a:xfrm flipV="1">
              <a:off x="7505379" y="4025185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Rounded Rectangle 130"/>
            <p:cNvSpPr/>
            <p:nvPr/>
          </p:nvSpPr>
          <p:spPr>
            <a:xfrm>
              <a:off x="7350798" y="4310560"/>
              <a:ext cx="300037" cy="1477328"/>
            </a:xfrm>
            <a:prstGeom prst="roundRect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4" name="TextBox 133"/>
          <p:cNvSpPr txBox="1"/>
          <p:nvPr/>
        </p:nvSpPr>
        <p:spPr>
          <a:xfrm>
            <a:off x="6611445" y="6414166"/>
            <a:ext cx="5352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     </a:t>
            </a:r>
            <a:r>
              <a:rPr lang="en-US" altLang="zh-CN" dirty="0" smtClean="0"/>
              <a:t>u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e</a:t>
            </a:r>
            <a:r>
              <a:rPr lang="zh-CN" altLang="en-US" dirty="0" smtClean="0"/>
              <a:t>   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a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</a:t>
            </a:r>
            <a:endParaRPr lang="en-US" dirty="0"/>
          </a:p>
        </p:txBody>
      </p:sp>
      <p:grpSp>
        <p:nvGrpSpPr>
          <p:cNvPr id="135" name="Group 134"/>
          <p:cNvGrpSpPr/>
          <p:nvPr/>
        </p:nvGrpSpPr>
        <p:grpSpPr>
          <a:xfrm>
            <a:off x="10566642" y="3167386"/>
            <a:ext cx="573659" cy="3230101"/>
            <a:chOff x="10667509" y="2557787"/>
            <a:chExt cx="573659" cy="3230101"/>
          </a:xfrm>
        </p:grpSpPr>
        <p:grpSp>
          <p:nvGrpSpPr>
            <p:cNvPr id="136" name="Group 135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145" name="Rounded Rectangle 144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extBox 145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137" name="Rounded Rectangle 136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2" name="Straight Arrow Connector 141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3" name="Straight Arrow Connector 142"/>
            <p:cNvCxnSpPr/>
            <p:nvPr/>
          </p:nvCxnSpPr>
          <p:spPr>
            <a:xfrm>
              <a:off x="11004167" y="2983259"/>
              <a:ext cx="237001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 flipH="1">
              <a:off x="10989880" y="3568090"/>
              <a:ext cx="237456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7" name="Group 146"/>
          <p:cNvGrpSpPr/>
          <p:nvPr/>
        </p:nvGrpSpPr>
        <p:grpSpPr>
          <a:xfrm>
            <a:off x="11113119" y="3181241"/>
            <a:ext cx="573659" cy="3230101"/>
            <a:chOff x="10667509" y="2557787"/>
            <a:chExt cx="573659" cy="3230101"/>
          </a:xfrm>
        </p:grpSpPr>
        <p:grpSp>
          <p:nvGrpSpPr>
            <p:cNvPr id="148" name="Group 147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157" name="Rounded Rectangle 156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TextBox 157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149" name="Rounded Rectangle 148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>
              <a:off x="11004167" y="2983259"/>
              <a:ext cx="237001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H="1">
              <a:off x="10989880" y="3568090"/>
              <a:ext cx="237456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9" name="Group 158"/>
          <p:cNvGrpSpPr/>
          <p:nvPr/>
        </p:nvGrpSpPr>
        <p:grpSpPr>
          <a:xfrm>
            <a:off x="11632741" y="3167386"/>
            <a:ext cx="314777" cy="3230101"/>
            <a:chOff x="10667509" y="2557787"/>
            <a:chExt cx="314777" cy="3230101"/>
          </a:xfrm>
        </p:grpSpPr>
        <p:grpSp>
          <p:nvGrpSpPr>
            <p:cNvPr id="160" name="Group 159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167" name="Rounded Rectangle 166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TextBox 167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161" name="Rounded Rectangle 160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6" name="Straight Arrow Connector 165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169" name="Rounded Rectangle 168"/>
          <p:cNvSpPr/>
          <p:nvPr/>
        </p:nvSpPr>
        <p:spPr>
          <a:xfrm>
            <a:off x="6632659" y="1489593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/>
        </p:nvSpPr>
        <p:spPr>
          <a:xfrm>
            <a:off x="6646491" y="1560022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6646491" y="1885997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/>
          <p:cNvSpPr/>
          <p:nvPr/>
        </p:nvSpPr>
        <p:spPr>
          <a:xfrm>
            <a:off x="6646491" y="224022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/>
        </p:nvSpPr>
        <p:spPr>
          <a:xfrm>
            <a:off x="6646492" y="2587887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/>
          <p:cNvCxnSpPr/>
          <p:nvPr/>
        </p:nvCxnSpPr>
        <p:spPr>
          <a:xfrm flipV="1">
            <a:off x="6768390" y="2920732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5" name="Rounded Rectangle 174"/>
          <p:cNvSpPr/>
          <p:nvPr/>
        </p:nvSpPr>
        <p:spPr>
          <a:xfrm>
            <a:off x="8606120" y="1432105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/>
        </p:nvSpPr>
        <p:spPr>
          <a:xfrm>
            <a:off x="8619952" y="1502534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8619952" y="182850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/>
          <p:cNvSpPr/>
          <p:nvPr/>
        </p:nvSpPr>
        <p:spPr>
          <a:xfrm>
            <a:off x="8619952" y="2182737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/>
        </p:nvSpPr>
        <p:spPr>
          <a:xfrm>
            <a:off x="8619953" y="253039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Arrow Connector 179"/>
          <p:cNvCxnSpPr>
            <a:stCxn id="178" idx="0"/>
          </p:cNvCxnSpPr>
          <p:nvPr/>
        </p:nvCxnSpPr>
        <p:spPr>
          <a:xfrm flipV="1">
            <a:off x="7986109" y="2904781"/>
            <a:ext cx="732663" cy="257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/>
          <p:cNvCxnSpPr/>
          <p:nvPr/>
        </p:nvCxnSpPr>
        <p:spPr>
          <a:xfrm flipV="1">
            <a:off x="8519724" y="2838946"/>
            <a:ext cx="205673" cy="32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/>
          <p:cNvCxnSpPr/>
          <p:nvPr/>
        </p:nvCxnSpPr>
        <p:spPr>
          <a:xfrm flipH="1" flipV="1">
            <a:off x="8742077" y="2863244"/>
            <a:ext cx="284633" cy="308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/>
          <p:nvPr/>
        </p:nvCxnSpPr>
        <p:spPr>
          <a:xfrm flipH="1" flipV="1">
            <a:off x="8742077" y="2863244"/>
            <a:ext cx="793175" cy="317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Rounded Rectangle 183"/>
          <p:cNvSpPr/>
          <p:nvPr/>
        </p:nvSpPr>
        <p:spPr>
          <a:xfrm>
            <a:off x="11187937" y="1439015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/>
          <p:cNvSpPr/>
          <p:nvPr/>
        </p:nvSpPr>
        <p:spPr>
          <a:xfrm>
            <a:off x="11201769" y="1538019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11201769" y="1863994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Oval 186"/>
          <p:cNvSpPr/>
          <p:nvPr/>
        </p:nvSpPr>
        <p:spPr>
          <a:xfrm>
            <a:off x="11201769" y="224800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/>
        </p:nvSpPr>
        <p:spPr>
          <a:xfrm>
            <a:off x="11201770" y="2565884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9" name="Straight Arrow Connector 188"/>
          <p:cNvCxnSpPr/>
          <p:nvPr/>
        </p:nvCxnSpPr>
        <p:spPr>
          <a:xfrm flipV="1">
            <a:off x="11283362" y="2883189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>
            <a:stCxn id="183" idx="0"/>
          </p:cNvCxnSpPr>
          <p:nvPr/>
        </p:nvCxnSpPr>
        <p:spPr>
          <a:xfrm flipV="1">
            <a:off x="10745463" y="2870154"/>
            <a:ext cx="578431" cy="297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/>
          <p:nvPr/>
        </p:nvCxnSpPr>
        <p:spPr>
          <a:xfrm flipH="1" flipV="1">
            <a:off x="11323894" y="2870154"/>
            <a:ext cx="487668" cy="297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4" name="TextBox 203"/>
          <p:cNvSpPr txBox="1"/>
          <p:nvPr/>
        </p:nvSpPr>
        <p:spPr>
          <a:xfrm>
            <a:off x="5093779" y="3674775"/>
            <a:ext cx="13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BiLSTM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</a:t>
            </a:r>
            <a:endParaRPr lang="en-US" dirty="0"/>
          </a:p>
        </p:txBody>
      </p:sp>
      <p:sp>
        <p:nvSpPr>
          <p:cNvPr id="205" name="TextBox 204"/>
          <p:cNvSpPr txBox="1"/>
          <p:nvPr/>
        </p:nvSpPr>
        <p:spPr>
          <a:xfrm>
            <a:off x="4935149" y="5372070"/>
            <a:ext cx="1659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One-hot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lookup</a:t>
            </a:r>
            <a:endParaRPr lang="en-US" dirty="0"/>
          </a:p>
        </p:txBody>
      </p:sp>
      <p:sp>
        <p:nvSpPr>
          <p:cNvPr id="206" name="TextBox 205"/>
          <p:cNvSpPr txBox="1"/>
          <p:nvPr/>
        </p:nvSpPr>
        <p:spPr>
          <a:xfrm>
            <a:off x="4893858" y="2843250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/>
              <a:t>Mean-over-time</a:t>
            </a:r>
            <a:endParaRPr lang="en-US" dirty="0"/>
          </a:p>
        </p:txBody>
      </p:sp>
      <p:sp>
        <p:nvSpPr>
          <p:cNvPr id="207" name="TextBox 206"/>
          <p:cNvSpPr txBox="1"/>
          <p:nvPr/>
        </p:nvSpPr>
        <p:spPr>
          <a:xfrm>
            <a:off x="5093779" y="1963008"/>
            <a:ext cx="13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BiLSTM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</a:t>
            </a:r>
            <a:endParaRPr lang="en-US" dirty="0"/>
          </a:p>
        </p:txBody>
      </p:sp>
      <p:cxnSp>
        <p:nvCxnSpPr>
          <p:cNvPr id="209" name="Straight Arrow Connector 208"/>
          <p:cNvCxnSpPr/>
          <p:nvPr/>
        </p:nvCxnSpPr>
        <p:spPr>
          <a:xfrm>
            <a:off x="6962281" y="1950405"/>
            <a:ext cx="16080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/>
          <p:nvPr/>
        </p:nvCxnSpPr>
        <p:spPr>
          <a:xfrm>
            <a:off x="8904585" y="1950405"/>
            <a:ext cx="22218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/>
          <p:nvPr/>
        </p:nvCxnSpPr>
        <p:spPr>
          <a:xfrm>
            <a:off x="6911482" y="2477937"/>
            <a:ext cx="1608013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/>
          <p:cNvCxnSpPr/>
          <p:nvPr/>
        </p:nvCxnSpPr>
        <p:spPr>
          <a:xfrm>
            <a:off x="8907830" y="2477937"/>
            <a:ext cx="2211186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Rounded Rectangle 214"/>
          <p:cNvSpPr/>
          <p:nvPr/>
        </p:nvSpPr>
        <p:spPr>
          <a:xfrm>
            <a:off x="6632660" y="-203738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6646492" y="-133309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/>
          <p:cNvSpPr/>
          <p:nvPr/>
        </p:nvSpPr>
        <p:spPr>
          <a:xfrm>
            <a:off x="6646492" y="192666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/>
        </p:nvSpPr>
        <p:spPr>
          <a:xfrm>
            <a:off x="6646492" y="546894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6646493" y="894556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0" name="Straight Arrow Connector 219"/>
          <p:cNvCxnSpPr/>
          <p:nvPr/>
        </p:nvCxnSpPr>
        <p:spPr>
          <a:xfrm flipV="1">
            <a:off x="6768391" y="122740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7" name="Rounded Rectangle 226"/>
          <p:cNvSpPr/>
          <p:nvPr/>
        </p:nvSpPr>
        <p:spPr>
          <a:xfrm>
            <a:off x="1874400" y="60906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1888232" y="67949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/>
          <p:cNvSpPr/>
          <p:nvPr/>
        </p:nvSpPr>
        <p:spPr>
          <a:xfrm>
            <a:off x="1888232" y="100546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/>
        </p:nvSpPr>
        <p:spPr>
          <a:xfrm>
            <a:off x="1888232" y="135969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1888233" y="170735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2" name="Straight Arrow Connector 231"/>
          <p:cNvCxnSpPr/>
          <p:nvPr/>
        </p:nvCxnSpPr>
        <p:spPr>
          <a:xfrm flipV="1">
            <a:off x="2010131" y="204020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9" name="Rounded Rectangle 238"/>
          <p:cNvSpPr/>
          <p:nvPr/>
        </p:nvSpPr>
        <p:spPr>
          <a:xfrm>
            <a:off x="3121016" y="568897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3134848" y="639326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/>
          <p:cNvSpPr/>
          <p:nvPr/>
        </p:nvSpPr>
        <p:spPr>
          <a:xfrm>
            <a:off x="3134848" y="96530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/>
        </p:nvSpPr>
        <p:spPr>
          <a:xfrm>
            <a:off x="3134848" y="131952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3134849" y="166719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4" name="Straight Arrow Connector 243"/>
          <p:cNvCxnSpPr/>
          <p:nvPr/>
        </p:nvCxnSpPr>
        <p:spPr>
          <a:xfrm flipV="1">
            <a:off x="3233442" y="2007707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Rounded Rectangle 250"/>
          <p:cNvSpPr/>
          <p:nvPr/>
        </p:nvSpPr>
        <p:spPr>
          <a:xfrm>
            <a:off x="8641274" y="-243902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8655106" y="-17347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/>
          <p:cNvSpPr/>
          <p:nvPr/>
        </p:nvSpPr>
        <p:spPr>
          <a:xfrm>
            <a:off x="8655106" y="152502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/>
        </p:nvSpPr>
        <p:spPr>
          <a:xfrm>
            <a:off x="8655106" y="506730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8655107" y="854392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6" name="Straight Arrow Connector 255"/>
          <p:cNvCxnSpPr/>
          <p:nvPr/>
        </p:nvCxnSpPr>
        <p:spPr>
          <a:xfrm flipV="1">
            <a:off x="8753700" y="1194908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Rounded Rectangle 256"/>
          <p:cNvSpPr/>
          <p:nvPr/>
        </p:nvSpPr>
        <p:spPr>
          <a:xfrm>
            <a:off x="4347169" y="591111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4361001" y="69011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/>
          <p:cNvSpPr/>
          <p:nvPr/>
        </p:nvSpPr>
        <p:spPr>
          <a:xfrm>
            <a:off x="4361001" y="101609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/>
        </p:nvSpPr>
        <p:spPr>
          <a:xfrm>
            <a:off x="4361001" y="1400102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4361002" y="171798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2" name="Straight Arrow Connector 261"/>
          <p:cNvCxnSpPr/>
          <p:nvPr/>
        </p:nvCxnSpPr>
        <p:spPr>
          <a:xfrm flipV="1">
            <a:off x="4442594" y="2035285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3" name="Rounded Rectangle 262"/>
          <p:cNvSpPr/>
          <p:nvPr/>
        </p:nvSpPr>
        <p:spPr>
          <a:xfrm>
            <a:off x="11222096" y="-272492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11235928" y="-17348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Oval 264"/>
          <p:cNvSpPr/>
          <p:nvPr/>
        </p:nvSpPr>
        <p:spPr>
          <a:xfrm>
            <a:off x="11235928" y="152487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/>
        </p:nvSpPr>
        <p:spPr>
          <a:xfrm>
            <a:off x="11235928" y="536499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11235929" y="854377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8" name="Straight Arrow Connector 267"/>
          <p:cNvCxnSpPr/>
          <p:nvPr/>
        </p:nvCxnSpPr>
        <p:spPr>
          <a:xfrm flipV="1">
            <a:off x="11317521" y="1171682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9" name="TextBox 268"/>
          <p:cNvSpPr txBox="1"/>
          <p:nvPr/>
        </p:nvSpPr>
        <p:spPr>
          <a:xfrm>
            <a:off x="1662083" y="5985121"/>
            <a:ext cx="3101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Word-level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Context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Encoder</a:t>
            </a:r>
            <a:endParaRPr lang="en-US" sz="2000" dirty="0"/>
          </a:p>
        </p:txBody>
      </p:sp>
      <p:sp>
        <p:nvSpPr>
          <p:cNvPr id="270" name="TextBox 269"/>
          <p:cNvSpPr txBox="1"/>
          <p:nvPr/>
        </p:nvSpPr>
        <p:spPr>
          <a:xfrm>
            <a:off x="7732189" y="6780883"/>
            <a:ext cx="35350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Character-level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Context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Encoder</a:t>
            </a:r>
            <a:endParaRPr lang="en-US" sz="2000" dirty="0"/>
          </a:p>
        </p:txBody>
      </p:sp>
      <p:sp>
        <p:nvSpPr>
          <p:cNvPr id="271" name="Title 27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9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65376" y="4071080"/>
            <a:ext cx="300037" cy="1477328"/>
            <a:chOff x="1865376" y="4071080"/>
            <a:chExt cx="300037" cy="1477328"/>
          </a:xfrm>
        </p:grpSpPr>
        <p:sp>
          <p:nvSpPr>
            <p:cNvPr id="5" name="Rounded Rectangle 4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067907" y="4071080"/>
            <a:ext cx="300037" cy="1477328"/>
            <a:chOff x="1865376" y="4071080"/>
            <a:chExt cx="300037" cy="1477328"/>
          </a:xfrm>
        </p:grpSpPr>
        <p:sp>
          <p:nvSpPr>
            <p:cNvPr id="8" name="Rounded Rectangle 7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1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270439" y="4071080"/>
            <a:ext cx="300037" cy="1477328"/>
            <a:chOff x="1865376" y="4071080"/>
            <a:chExt cx="300037" cy="1477328"/>
          </a:xfrm>
        </p:grpSpPr>
        <p:sp>
          <p:nvSpPr>
            <p:cNvPr id="11" name="Rounded Rectangle 10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677015" y="5615767"/>
            <a:ext cx="3718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   </a:t>
            </a:r>
            <a:r>
              <a:rPr lang="en-US" dirty="0" smtClean="0"/>
              <a:t>DT </a:t>
            </a:r>
            <a:r>
              <a:rPr lang="zh-CN" altLang="en-US" dirty="0" smtClean="0"/>
              <a:t>   </a:t>
            </a:r>
            <a:r>
              <a:rPr lang="en-US" altLang="zh-CN" dirty="0" err="1" smtClean="0"/>
              <a:t>det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JJ</a:t>
            </a:r>
            <a:r>
              <a:rPr lang="zh-CN" altLang="en-US" dirty="0" smtClean="0"/>
              <a:t>     </a:t>
            </a:r>
            <a:r>
              <a:rPr lang="en-US" altLang="zh-CN" dirty="0" err="1" smtClean="0"/>
              <a:t>amod</a:t>
            </a:r>
            <a:r>
              <a:rPr lang="zh-CN" altLang="en-US" dirty="0" smtClean="0"/>
              <a:t>     </a:t>
            </a:r>
            <a:r>
              <a:rPr lang="en-US" altLang="zh-CN" dirty="0" smtClean="0"/>
              <a:t>NN</a:t>
            </a:r>
            <a:r>
              <a:rPr lang="zh-CN" altLang="en-US" dirty="0" smtClean="0"/>
              <a:t> </a:t>
            </a:r>
            <a:r>
              <a:rPr lang="zh-CN" altLang="en-US" dirty="0"/>
              <a:t> </a:t>
            </a:r>
            <a:r>
              <a:rPr lang="zh-CN" altLang="en-US" dirty="0" smtClean="0"/>
              <a:t> </a:t>
            </a:r>
            <a:r>
              <a:rPr lang="en-US" altLang="zh-CN" dirty="0" smtClean="0"/>
              <a:t>root</a:t>
            </a:r>
            <a:r>
              <a:rPr lang="zh-CN" altLang="en-US" dirty="0" smtClean="0"/>
              <a:t>  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1879664" y="234809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893496" y="241852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893496" y="274449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893496" y="30987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893497" y="344638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3104083" y="2313029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117915" y="238345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3117915" y="270943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117915" y="306366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117916" y="341132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4313303" y="2318307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4327135" y="2417311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27135" y="274328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327135" y="312729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327136" y="344517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65195" y="1187237"/>
            <a:ext cx="11021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3632641" y="1512203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451112" y="1512203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6" idx="0"/>
            <a:endCxn id="18" idx="2"/>
          </p:cNvCxnSpPr>
          <p:nvPr/>
        </p:nvCxnSpPr>
        <p:spPr>
          <a:xfrm flipV="1">
            <a:off x="2015395" y="377923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4408728" y="376248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3216509" y="3751839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/>
          <p:cNvSpPr/>
          <p:nvPr/>
        </p:nvSpPr>
        <p:spPr>
          <a:xfrm>
            <a:off x="3061928" y="4071080"/>
            <a:ext cx="300037" cy="1477328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166477" y="4625078"/>
            <a:ext cx="1659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One-hot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lookup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298552" y="2035285"/>
            <a:ext cx="1550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Concatenation</a:t>
            </a:r>
            <a:endParaRPr lang="en-US" dirty="0"/>
          </a:p>
        </p:txBody>
      </p:sp>
      <p:sp>
        <p:nvSpPr>
          <p:cNvPr id="227" name="Rounded Rectangle 226"/>
          <p:cNvSpPr/>
          <p:nvPr/>
        </p:nvSpPr>
        <p:spPr>
          <a:xfrm>
            <a:off x="2179199" y="60906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2193031" y="67949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/>
          <p:cNvSpPr/>
          <p:nvPr/>
        </p:nvSpPr>
        <p:spPr>
          <a:xfrm>
            <a:off x="2193031" y="100546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/>
        </p:nvSpPr>
        <p:spPr>
          <a:xfrm>
            <a:off x="2193031" y="135969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2193032" y="170735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2" name="Straight Arrow Connector 231"/>
          <p:cNvCxnSpPr>
            <a:endCxn id="227" idx="2"/>
          </p:cNvCxnSpPr>
          <p:nvPr/>
        </p:nvCxnSpPr>
        <p:spPr>
          <a:xfrm flipV="1">
            <a:off x="2010131" y="2040200"/>
            <a:ext cx="305025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9" name="Rounded Rectangle 238"/>
          <p:cNvSpPr/>
          <p:nvPr/>
        </p:nvSpPr>
        <p:spPr>
          <a:xfrm>
            <a:off x="3375016" y="568897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3388848" y="639326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/>
          <p:cNvSpPr/>
          <p:nvPr/>
        </p:nvSpPr>
        <p:spPr>
          <a:xfrm>
            <a:off x="3388848" y="96530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/>
        </p:nvSpPr>
        <p:spPr>
          <a:xfrm>
            <a:off x="3388848" y="131952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3388849" y="166719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4" name="Straight Arrow Connector 243"/>
          <p:cNvCxnSpPr>
            <a:endCxn id="239" idx="2"/>
          </p:cNvCxnSpPr>
          <p:nvPr/>
        </p:nvCxnSpPr>
        <p:spPr>
          <a:xfrm flipV="1">
            <a:off x="3233442" y="2000036"/>
            <a:ext cx="277531" cy="299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Rounded Rectangle 256"/>
          <p:cNvSpPr/>
          <p:nvPr/>
        </p:nvSpPr>
        <p:spPr>
          <a:xfrm>
            <a:off x="4567302" y="591111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4564201" y="69011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/>
          <p:cNvSpPr/>
          <p:nvPr/>
        </p:nvSpPr>
        <p:spPr>
          <a:xfrm>
            <a:off x="4581134" y="101609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/>
        </p:nvSpPr>
        <p:spPr>
          <a:xfrm>
            <a:off x="4581134" y="1400102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4581135" y="171798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2" name="Straight Arrow Connector 261"/>
          <p:cNvCxnSpPr>
            <a:endCxn id="257" idx="2"/>
          </p:cNvCxnSpPr>
          <p:nvPr/>
        </p:nvCxnSpPr>
        <p:spPr>
          <a:xfrm flipV="1">
            <a:off x="4442594" y="2022250"/>
            <a:ext cx="260665" cy="3048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9" name="TextBox 268"/>
          <p:cNvSpPr txBox="1"/>
          <p:nvPr/>
        </p:nvSpPr>
        <p:spPr>
          <a:xfrm>
            <a:off x="1206558" y="6136751"/>
            <a:ext cx="4537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POS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T</a:t>
            </a:r>
            <a:r>
              <a:rPr lang="en-US" altLang="zh-CN" sz="2000" dirty="0" smtClean="0"/>
              <a:t>ag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S</a:t>
            </a:r>
            <a:r>
              <a:rPr lang="en-US" altLang="zh-CN" sz="2000" dirty="0" smtClean="0"/>
              <a:t>yntactic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Edge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L</a:t>
            </a:r>
            <a:r>
              <a:rPr lang="en-US" altLang="zh-CN" sz="2000" dirty="0" smtClean="0"/>
              <a:t>abel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Encoder</a:t>
            </a:r>
            <a:endParaRPr lang="en-US" sz="2000" dirty="0"/>
          </a:p>
        </p:txBody>
      </p:sp>
      <p:grpSp>
        <p:nvGrpSpPr>
          <p:cNvPr id="208" name="Group 207"/>
          <p:cNvGrpSpPr/>
          <p:nvPr/>
        </p:nvGrpSpPr>
        <p:grpSpPr>
          <a:xfrm>
            <a:off x="2373376" y="4088014"/>
            <a:ext cx="300037" cy="1477328"/>
            <a:chOff x="1865376" y="4071080"/>
            <a:chExt cx="300037" cy="1477328"/>
          </a:xfrm>
        </p:grpSpPr>
        <p:sp>
          <p:nvSpPr>
            <p:cNvPr id="211" name="Rounded Rectangle 210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221" name="Rounded Rectangle 220"/>
          <p:cNvSpPr/>
          <p:nvPr/>
        </p:nvSpPr>
        <p:spPr>
          <a:xfrm>
            <a:off x="2387664" y="2365025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2401496" y="2435454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/>
          <p:cNvSpPr/>
          <p:nvPr/>
        </p:nvSpPr>
        <p:spPr>
          <a:xfrm>
            <a:off x="2401496" y="2761429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/>
        </p:nvSpPr>
        <p:spPr>
          <a:xfrm>
            <a:off x="2401496" y="3115657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2401497" y="3463319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6" name="Straight Arrow Connector 225"/>
          <p:cNvCxnSpPr>
            <a:stCxn id="222" idx="0"/>
          </p:cNvCxnSpPr>
          <p:nvPr/>
        </p:nvCxnSpPr>
        <p:spPr>
          <a:xfrm flipV="1">
            <a:off x="2523395" y="3796164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233" name="Group 232"/>
          <p:cNvGrpSpPr/>
          <p:nvPr/>
        </p:nvGrpSpPr>
        <p:grpSpPr>
          <a:xfrm>
            <a:off x="3609773" y="4071081"/>
            <a:ext cx="300037" cy="1477328"/>
            <a:chOff x="1865376" y="4071080"/>
            <a:chExt cx="300037" cy="1477328"/>
          </a:xfrm>
        </p:grpSpPr>
        <p:sp>
          <p:nvSpPr>
            <p:cNvPr id="234" name="Rounded Rectangle 233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TextBox 234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1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236" name="Rounded Rectangle 235"/>
          <p:cNvSpPr/>
          <p:nvPr/>
        </p:nvSpPr>
        <p:spPr>
          <a:xfrm>
            <a:off x="3645949" y="2313030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3659781" y="238345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/>
          <p:cNvSpPr/>
          <p:nvPr/>
        </p:nvSpPr>
        <p:spPr>
          <a:xfrm>
            <a:off x="3659781" y="2709434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/>
        </p:nvSpPr>
        <p:spPr>
          <a:xfrm>
            <a:off x="3659781" y="3063662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3659782" y="3411324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7" name="Straight Arrow Connector 246"/>
          <p:cNvCxnSpPr/>
          <p:nvPr/>
        </p:nvCxnSpPr>
        <p:spPr>
          <a:xfrm flipV="1">
            <a:off x="3758375" y="375184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Rounded Rectangle 247"/>
          <p:cNvSpPr/>
          <p:nvPr/>
        </p:nvSpPr>
        <p:spPr>
          <a:xfrm>
            <a:off x="3603794" y="4071081"/>
            <a:ext cx="300037" cy="1477328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9" name="Straight Arrow Connector 248"/>
          <p:cNvCxnSpPr>
            <a:stCxn id="221" idx="0"/>
            <a:endCxn id="227" idx="2"/>
          </p:cNvCxnSpPr>
          <p:nvPr/>
        </p:nvCxnSpPr>
        <p:spPr>
          <a:xfrm flipH="1" flipV="1">
            <a:off x="2315156" y="2040200"/>
            <a:ext cx="208465" cy="3248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0" name="TextBox 249"/>
          <p:cNvSpPr txBox="1"/>
          <p:nvPr/>
        </p:nvSpPr>
        <p:spPr>
          <a:xfrm>
            <a:off x="556754" y="1030770"/>
            <a:ext cx="13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BiLSTM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</a:t>
            </a:r>
            <a:endParaRPr lang="en-US" dirty="0"/>
          </a:p>
        </p:txBody>
      </p:sp>
      <p:cxnSp>
        <p:nvCxnSpPr>
          <p:cNvPr id="272" name="Straight Arrow Connector 271"/>
          <p:cNvCxnSpPr>
            <a:endCxn id="239" idx="2"/>
          </p:cNvCxnSpPr>
          <p:nvPr/>
        </p:nvCxnSpPr>
        <p:spPr>
          <a:xfrm flipH="1" flipV="1">
            <a:off x="3510973" y="2000036"/>
            <a:ext cx="231032" cy="315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Arrow Connector 272"/>
          <p:cNvCxnSpPr/>
          <p:nvPr/>
        </p:nvCxnSpPr>
        <p:spPr>
          <a:xfrm flipH="1">
            <a:off x="2465902" y="1171682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4" name="Group 273"/>
          <p:cNvGrpSpPr/>
          <p:nvPr/>
        </p:nvGrpSpPr>
        <p:grpSpPr>
          <a:xfrm>
            <a:off x="4795373" y="4054149"/>
            <a:ext cx="300037" cy="1477328"/>
            <a:chOff x="1865376" y="4071080"/>
            <a:chExt cx="300037" cy="1477328"/>
          </a:xfrm>
        </p:grpSpPr>
        <p:sp>
          <p:nvSpPr>
            <p:cNvPr id="275" name="Rounded Rectangle 274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TextBox 275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277" name="Rounded Rectangle 276"/>
          <p:cNvSpPr/>
          <p:nvPr/>
        </p:nvSpPr>
        <p:spPr>
          <a:xfrm>
            <a:off x="4838237" y="2301376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/>
          <p:cNvSpPr/>
          <p:nvPr/>
        </p:nvSpPr>
        <p:spPr>
          <a:xfrm>
            <a:off x="4852069" y="240038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/>
          <p:cNvSpPr/>
          <p:nvPr/>
        </p:nvSpPr>
        <p:spPr>
          <a:xfrm>
            <a:off x="4852069" y="272635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/>
          <p:cNvSpPr/>
          <p:nvPr/>
        </p:nvSpPr>
        <p:spPr>
          <a:xfrm>
            <a:off x="4852069" y="3110367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/>
        </p:nvSpPr>
        <p:spPr>
          <a:xfrm>
            <a:off x="4852070" y="342824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2" name="Straight Arrow Connector 281"/>
          <p:cNvCxnSpPr/>
          <p:nvPr/>
        </p:nvCxnSpPr>
        <p:spPr>
          <a:xfrm flipV="1">
            <a:off x="4933662" y="374555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83" name="Straight Arrow Connector 282"/>
          <p:cNvCxnSpPr>
            <a:stCxn id="277" idx="0"/>
            <a:endCxn id="257" idx="2"/>
          </p:cNvCxnSpPr>
          <p:nvPr/>
        </p:nvCxnSpPr>
        <p:spPr>
          <a:xfrm flipH="1" flipV="1">
            <a:off x="4703259" y="2022250"/>
            <a:ext cx="270935" cy="2791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4" name="Rounded Rectangle 283"/>
          <p:cNvSpPr/>
          <p:nvPr/>
        </p:nvSpPr>
        <p:spPr>
          <a:xfrm>
            <a:off x="2179198" y="-1067337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/>
          <p:cNvSpPr/>
          <p:nvPr/>
        </p:nvSpPr>
        <p:spPr>
          <a:xfrm>
            <a:off x="2193030" y="-996908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/>
          <p:cNvSpPr/>
          <p:nvPr/>
        </p:nvSpPr>
        <p:spPr>
          <a:xfrm>
            <a:off x="2193030" y="-67093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/>
        </p:nvSpPr>
        <p:spPr>
          <a:xfrm>
            <a:off x="2193030" y="-31670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2193031" y="30957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9" name="Straight Arrow Connector 288"/>
          <p:cNvCxnSpPr/>
          <p:nvPr/>
        </p:nvCxnSpPr>
        <p:spPr>
          <a:xfrm flipV="1">
            <a:off x="2314929" y="363802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0" name="Rounded Rectangle 289"/>
          <p:cNvSpPr/>
          <p:nvPr/>
        </p:nvSpPr>
        <p:spPr>
          <a:xfrm>
            <a:off x="3375013" y="-1107501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/>
          <p:cNvSpPr/>
          <p:nvPr/>
        </p:nvSpPr>
        <p:spPr>
          <a:xfrm>
            <a:off x="3388845" y="-1037072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Oval 291"/>
          <p:cNvSpPr/>
          <p:nvPr/>
        </p:nvSpPr>
        <p:spPr>
          <a:xfrm>
            <a:off x="3388845" y="-711097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/>
          <p:cNvSpPr/>
          <p:nvPr/>
        </p:nvSpPr>
        <p:spPr>
          <a:xfrm>
            <a:off x="3388845" y="-35686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/>
          <p:cNvSpPr/>
          <p:nvPr/>
        </p:nvSpPr>
        <p:spPr>
          <a:xfrm>
            <a:off x="3388846" y="-9207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5" name="Straight Arrow Connector 294"/>
          <p:cNvCxnSpPr/>
          <p:nvPr/>
        </p:nvCxnSpPr>
        <p:spPr>
          <a:xfrm flipV="1">
            <a:off x="3487439" y="331309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Rounded Rectangle 295"/>
          <p:cNvSpPr/>
          <p:nvPr/>
        </p:nvSpPr>
        <p:spPr>
          <a:xfrm>
            <a:off x="4601166" y="-1136091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/>
          <p:cNvSpPr/>
          <p:nvPr/>
        </p:nvSpPr>
        <p:spPr>
          <a:xfrm>
            <a:off x="4614998" y="-1037087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Oval 297"/>
          <p:cNvSpPr/>
          <p:nvPr/>
        </p:nvSpPr>
        <p:spPr>
          <a:xfrm>
            <a:off x="4614998" y="-711112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/>
          <p:cNvSpPr/>
          <p:nvPr/>
        </p:nvSpPr>
        <p:spPr>
          <a:xfrm>
            <a:off x="4614998" y="-32710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/>
          <p:cNvSpPr/>
          <p:nvPr/>
        </p:nvSpPr>
        <p:spPr>
          <a:xfrm>
            <a:off x="4614999" y="-9222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1" name="Straight Arrow Connector 300"/>
          <p:cNvCxnSpPr/>
          <p:nvPr/>
        </p:nvCxnSpPr>
        <p:spPr>
          <a:xfrm flipV="1">
            <a:off x="4696591" y="308083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479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675046" y="5665517"/>
            <a:ext cx="4069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     </a:t>
            </a:r>
            <a:r>
              <a:rPr lang="en-US" altLang="zh-CN" dirty="0" smtClean="0"/>
              <a:t>IUG23+FSJJ</a:t>
            </a:r>
            <a:r>
              <a:rPr lang="zh-CN" altLang="en-US" dirty="0" smtClean="0"/>
              <a:t>       </a:t>
            </a:r>
            <a:r>
              <a:rPr lang="en-US" altLang="zh-CN" dirty="0" smtClean="0"/>
              <a:t>Columbia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5.74</a:t>
            </a:r>
            <a:r>
              <a:rPr lang="zh-CN" altLang="en-US" dirty="0" smtClean="0"/>
              <a:t> </a:t>
            </a:r>
            <a:r>
              <a:rPr lang="en-US" altLang="zh-CN" dirty="0" smtClean="0"/>
              <a:t>days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11607" y="3585215"/>
            <a:ext cx="1802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One-hot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lookup</a:t>
            </a:r>
            <a:r>
              <a:rPr lang="zh-CN" altLang="en-US" dirty="0" smtClean="0"/>
              <a:t> </a:t>
            </a:r>
            <a:r>
              <a:rPr lang="en-US" altLang="zh-CN" dirty="0" smtClean="0"/>
              <a:t>/</a:t>
            </a:r>
          </a:p>
          <a:p>
            <a:pPr algn="ctr"/>
            <a:r>
              <a:rPr lang="en-US" altLang="zh-CN" dirty="0" smtClean="0"/>
              <a:t>Normalization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261267" y="1035619"/>
            <a:ext cx="1718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Concatenation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endParaRPr lang="en-US" dirty="0"/>
          </a:p>
        </p:txBody>
      </p:sp>
      <p:sp>
        <p:nvSpPr>
          <p:cNvPr id="239" name="Rounded Rectangle 238"/>
          <p:cNvSpPr/>
          <p:nvPr/>
        </p:nvSpPr>
        <p:spPr>
          <a:xfrm>
            <a:off x="3375016" y="568897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3388848" y="639326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41" name="Oval 240"/>
          <p:cNvSpPr/>
          <p:nvPr/>
        </p:nvSpPr>
        <p:spPr>
          <a:xfrm>
            <a:off x="3388848" y="965301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42" name="Oval 241"/>
          <p:cNvSpPr/>
          <p:nvPr/>
        </p:nvSpPr>
        <p:spPr>
          <a:xfrm>
            <a:off x="3388848" y="131952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43" name="Oval 242"/>
          <p:cNvSpPr/>
          <p:nvPr/>
        </p:nvSpPr>
        <p:spPr>
          <a:xfrm>
            <a:off x="3388849" y="1667191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69" name="TextBox 268"/>
          <p:cNvSpPr txBox="1"/>
          <p:nvPr/>
        </p:nvSpPr>
        <p:spPr>
          <a:xfrm>
            <a:off x="3069667" y="6197115"/>
            <a:ext cx="15804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User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Encoder</a:t>
            </a:r>
            <a:endParaRPr lang="en-US" sz="2000" dirty="0"/>
          </a:p>
        </p:txBody>
      </p:sp>
      <p:grpSp>
        <p:nvGrpSpPr>
          <p:cNvPr id="208" name="Group 207"/>
          <p:cNvGrpSpPr/>
          <p:nvPr/>
        </p:nvGrpSpPr>
        <p:grpSpPr>
          <a:xfrm>
            <a:off x="2373376" y="4088014"/>
            <a:ext cx="300037" cy="1477328"/>
            <a:chOff x="1865376" y="4071080"/>
            <a:chExt cx="300037" cy="1477328"/>
          </a:xfrm>
        </p:grpSpPr>
        <p:sp>
          <p:nvSpPr>
            <p:cNvPr id="211" name="Rounded Rectangle 210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221" name="Rounded Rectangle 220"/>
          <p:cNvSpPr/>
          <p:nvPr/>
        </p:nvSpPr>
        <p:spPr>
          <a:xfrm>
            <a:off x="2387664" y="2365025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2401496" y="243545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/>
          <p:cNvSpPr/>
          <p:nvPr/>
        </p:nvSpPr>
        <p:spPr>
          <a:xfrm>
            <a:off x="2401496" y="276142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/>
        </p:nvSpPr>
        <p:spPr>
          <a:xfrm>
            <a:off x="2401496" y="3115657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225" name="Oval 224"/>
          <p:cNvSpPr/>
          <p:nvPr/>
        </p:nvSpPr>
        <p:spPr>
          <a:xfrm>
            <a:off x="2401497" y="346331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6" name="Straight Arrow Connector 225"/>
          <p:cNvCxnSpPr>
            <a:stCxn id="222" idx="0"/>
          </p:cNvCxnSpPr>
          <p:nvPr/>
        </p:nvCxnSpPr>
        <p:spPr>
          <a:xfrm flipV="1">
            <a:off x="2523395" y="3796164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9" name="Straight Arrow Connector 248"/>
          <p:cNvCxnSpPr>
            <a:stCxn id="221" idx="0"/>
            <a:endCxn id="239" idx="2"/>
          </p:cNvCxnSpPr>
          <p:nvPr/>
        </p:nvCxnSpPr>
        <p:spPr>
          <a:xfrm flipV="1">
            <a:off x="2523621" y="2000036"/>
            <a:ext cx="987352" cy="364989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0" name="TextBox 249"/>
          <p:cNvSpPr txBox="1"/>
          <p:nvPr/>
        </p:nvSpPr>
        <p:spPr>
          <a:xfrm>
            <a:off x="261267" y="1457885"/>
            <a:ext cx="1661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Fully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connected</a:t>
            </a:r>
            <a:endParaRPr lang="en-US" dirty="0"/>
          </a:p>
        </p:txBody>
      </p:sp>
      <p:grpSp>
        <p:nvGrpSpPr>
          <p:cNvPr id="107" name="Group 106"/>
          <p:cNvGrpSpPr/>
          <p:nvPr/>
        </p:nvGrpSpPr>
        <p:grpSpPr>
          <a:xfrm>
            <a:off x="3709866" y="4103480"/>
            <a:ext cx="300037" cy="1477328"/>
            <a:chOff x="1865376" y="4071080"/>
            <a:chExt cx="300037" cy="1477328"/>
          </a:xfrm>
        </p:grpSpPr>
        <p:sp>
          <p:nvSpPr>
            <p:cNvPr id="108" name="Rounded Rectangle 107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4281331" y="3029841"/>
            <a:ext cx="18355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7030A0"/>
                </a:solidFill>
              </a:rPr>
              <a:t>0.28</a:t>
            </a:r>
            <a:r>
              <a:rPr lang="zh-CN" altLang="en-US" dirty="0" smtClean="0">
                <a:solidFill>
                  <a:srgbClr val="7030A0"/>
                </a:solidFill>
              </a:rPr>
              <a:t> </a:t>
            </a:r>
            <a:r>
              <a:rPr lang="en-US" altLang="zh-CN" dirty="0" smtClean="0">
                <a:solidFill>
                  <a:srgbClr val="7030A0"/>
                </a:solidFill>
              </a:rPr>
              <a:t>(normalized)</a:t>
            </a:r>
            <a:endParaRPr lang="en-US" dirty="0"/>
          </a:p>
        </p:txBody>
      </p:sp>
      <p:sp>
        <p:nvSpPr>
          <p:cNvPr id="112" name="Rounded Rectangle 111"/>
          <p:cNvSpPr/>
          <p:nvPr/>
        </p:nvSpPr>
        <p:spPr>
          <a:xfrm>
            <a:off x="3725395" y="2381960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3739227" y="245238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3739227" y="277836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3739227" y="3132592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116" name="Oval 115"/>
          <p:cNvSpPr/>
          <p:nvPr/>
        </p:nvSpPr>
        <p:spPr>
          <a:xfrm>
            <a:off x="3739228" y="348025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Arrow Connector 116"/>
          <p:cNvCxnSpPr/>
          <p:nvPr/>
        </p:nvCxnSpPr>
        <p:spPr>
          <a:xfrm flipV="1">
            <a:off x="3861126" y="3813099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112" idx="0"/>
            <a:endCxn id="239" idx="2"/>
          </p:cNvCxnSpPr>
          <p:nvPr/>
        </p:nvCxnSpPr>
        <p:spPr>
          <a:xfrm flipH="1" flipV="1">
            <a:off x="3510973" y="2000036"/>
            <a:ext cx="350379" cy="38192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3" idx="0"/>
            <a:endCxn id="239" idx="2"/>
          </p:cNvCxnSpPr>
          <p:nvPr/>
        </p:nvCxnSpPr>
        <p:spPr>
          <a:xfrm flipH="1" flipV="1">
            <a:off x="3510973" y="2000036"/>
            <a:ext cx="1688109" cy="102980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7993113" y="5817917"/>
            <a:ext cx="5688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        </a:t>
            </a:r>
            <a:r>
              <a:rPr lang="en-US" altLang="zh-CN" dirty="0" smtClean="0"/>
              <a:t>Format</a:t>
            </a:r>
            <a:r>
              <a:rPr lang="zh-CN" altLang="en-US" dirty="0" smtClean="0"/>
              <a:t> </a:t>
            </a:r>
            <a:r>
              <a:rPr lang="zh-CN" altLang="en-US" dirty="0"/>
              <a:t> </a:t>
            </a:r>
            <a:r>
              <a:rPr lang="zh-CN" altLang="en-US" dirty="0" smtClean="0"/>
              <a:t>             </a:t>
            </a:r>
            <a:r>
              <a:rPr lang="en-US" altLang="zh-CN" dirty="0" smtClean="0"/>
              <a:t>Session</a:t>
            </a:r>
            <a:r>
              <a:rPr lang="zh-CN" altLang="en-US" dirty="0" smtClean="0"/>
              <a:t>         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(25.8</a:t>
            </a:r>
            <a:r>
              <a:rPr lang="zh-CN" altLang="en-US" dirty="0" smtClean="0"/>
              <a:t> </a:t>
            </a:r>
            <a:r>
              <a:rPr lang="en-US" altLang="zh-CN" dirty="0" smtClean="0"/>
              <a:t>sec)</a:t>
            </a:r>
            <a:endParaRPr lang="en-US" dirty="0"/>
          </a:p>
        </p:txBody>
      </p:sp>
      <p:sp>
        <p:nvSpPr>
          <p:cNvPr id="125" name="TextBox 124"/>
          <p:cNvSpPr txBox="1"/>
          <p:nvPr/>
        </p:nvSpPr>
        <p:spPr>
          <a:xfrm>
            <a:off x="6429674" y="3737615"/>
            <a:ext cx="1802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One-hot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lookup</a:t>
            </a:r>
            <a:r>
              <a:rPr lang="zh-CN" altLang="en-US" dirty="0" smtClean="0"/>
              <a:t> </a:t>
            </a:r>
            <a:r>
              <a:rPr lang="en-US" altLang="zh-CN" dirty="0" smtClean="0"/>
              <a:t>/</a:t>
            </a:r>
          </a:p>
          <a:p>
            <a:pPr algn="ctr"/>
            <a:r>
              <a:rPr lang="en-US" altLang="zh-CN" dirty="0" smtClean="0"/>
              <a:t>Normalization</a:t>
            </a:r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>
            <a:off x="6579334" y="1188019"/>
            <a:ext cx="1718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Concatenation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endParaRPr lang="en-US" dirty="0"/>
          </a:p>
        </p:txBody>
      </p:sp>
      <p:sp>
        <p:nvSpPr>
          <p:cNvPr id="127" name="Rounded Rectangle 126"/>
          <p:cNvSpPr/>
          <p:nvPr/>
        </p:nvSpPr>
        <p:spPr>
          <a:xfrm>
            <a:off x="10738112" y="721297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10751944" y="791726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10751944" y="1117701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10751944" y="147192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10751945" y="1819591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9387734" y="6349515"/>
            <a:ext cx="28876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/>
              <a:t>                  </a:t>
            </a:r>
            <a:r>
              <a:rPr lang="en-US" altLang="zh-CN" sz="2000" dirty="0" smtClean="0"/>
              <a:t>Format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Encoder</a:t>
            </a:r>
            <a:endParaRPr lang="en-US" sz="2000" dirty="0"/>
          </a:p>
        </p:txBody>
      </p:sp>
      <p:grpSp>
        <p:nvGrpSpPr>
          <p:cNvPr id="133" name="Group 132"/>
          <p:cNvGrpSpPr/>
          <p:nvPr/>
        </p:nvGrpSpPr>
        <p:grpSpPr>
          <a:xfrm>
            <a:off x="8691443" y="4240414"/>
            <a:ext cx="300037" cy="1477328"/>
            <a:chOff x="1865376" y="4071080"/>
            <a:chExt cx="300037" cy="1477328"/>
          </a:xfrm>
        </p:grpSpPr>
        <p:sp>
          <p:nvSpPr>
            <p:cNvPr id="134" name="Rounded Rectangle 133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136" name="Rounded Rectangle 135"/>
          <p:cNvSpPr/>
          <p:nvPr/>
        </p:nvSpPr>
        <p:spPr>
          <a:xfrm>
            <a:off x="8705731" y="2517425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8719563" y="258785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8719563" y="291382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8719563" y="3268057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140" name="Oval 139"/>
          <p:cNvSpPr/>
          <p:nvPr/>
        </p:nvSpPr>
        <p:spPr>
          <a:xfrm>
            <a:off x="8719564" y="361571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1" name="Straight Arrow Connector 140"/>
          <p:cNvCxnSpPr/>
          <p:nvPr/>
        </p:nvCxnSpPr>
        <p:spPr>
          <a:xfrm flipV="1">
            <a:off x="8841462" y="3948564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endCxn id="127" idx="2"/>
          </p:cNvCxnSpPr>
          <p:nvPr/>
        </p:nvCxnSpPr>
        <p:spPr>
          <a:xfrm flipV="1">
            <a:off x="8841688" y="2152436"/>
            <a:ext cx="2032381" cy="36499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6579334" y="1610285"/>
            <a:ext cx="1661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Fully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connected</a:t>
            </a:r>
            <a:endParaRPr lang="en-US" dirty="0"/>
          </a:p>
        </p:txBody>
      </p:sp>
      <p:grpSp>
        <p:nvGrpSpPr>
          <p:cNvPr id="144" name="Group 143"/>
          <p:cNvGrpSpPr/>
          <p:nvPr/>
        </p:nvGrpSpPr>
        <p:grpSpPr>
          <a:xfrm>
            <a:off x="10027933" y="4255880"/>
            <a:ext cx="300037" cy="1477328"/>
            <a:chOff x="1865376" y="4071080"/>
            <a:chExt cx="300037" cy="1477328"/>
          </a:xfrm>
        </p:grpSpPr>
        <p:sp>
          <p:nvSpPr>
            <p:cNvPr id="145" name="Rounded Rectangle 144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147" name="Rectangle 146"/>
          <p:cNvSpPr/>
          <p:nvPr/>
        </p:nvSpPr>
        <p:spPr>
          <a:xfrm>
            <a:off x="11701463" y="3182241"/>
            <a:ext cx="18972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7030A0"/>
                </a:solidFill>
              </a:rPr>
              <a:t>0.28</a:t>
            </a:r>
            <a:r>
              <a:rPr lang="zh-CN" altLang="en-US" dirty="0" smtClean="0">
                <a:solidFill>
                  <a:srgbClr val="7030A0"/>
                </a:solidFill>
              </a:rPr>
              <a:t> </a:t>
            </a:r>
            <a:r>
              <a:rPr lang="en-US" altLang="zh-CN" dirty="0" smtClean="0">
                <a:solidFill>
                  <a:srgbClr val="7030A0"/>
                </a:solidFill>
              </a:rPr>
              <a:t>(normalized)</a:t>
            </a:r>
            <a:endParaRPr lang="en-US" dirty="0"/>
          </a:p>
        </p:txBody>
      </p:sp>
      <p:sp>
        <p:nvSpPr>
          <p:cNvPr id="148" name="Rounded Rectangle 147"/>
          <p:cNvSpPr/>
          <p:nvPr/>
        </p:nvSpPr>
        <p:spPr>
          <a:xfrm>
            <a:off x="10043462" y="2534360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10057294" y="260478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10057294" y="293076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10057294" y="3284992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152" name="Oval 151"/>
          <p:cNvSpPr/>
          <p:nvPr/>
        </p:nvSpPr>
        <p:spPr>
          <a:xfrm>
            <a:off x="10057295" y="363265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3" name="Straight Arrow Connector 152"/>
          <p:cNvCxnSpPr/>
          <p:nvPr/>
        </p:nvCxnSpPr>
        <p:spPr>
          <a:xfrm flipV="1">
            <a:off x="10179193" y="3965499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stCxn id="148" idx="0"/>
          </p:cNvCxnSpPr>
          <p:nvPr/>
        </p:nvCxnSpPr>
        <p:spPr>
          <a:xfrm flipV="1">
            <a:off x="10179419" y="2123740"/>
            <a:ext cx="655417" cy="41062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>
            <a:stCxn id="147" idx="0"/>
            <a:endCxn id="127" idx="2"/>
          </p:cNvCxnSpPr>
          <p:nvPr/>
        </p:nvCxnSpPr>
        <p:spPr>
          <a:xfrm flipH="1" flipV="1">
            <a:off x="10874069" y="2152436"/>
            <a:ext cx="1776003" cy="102980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62" name="Group 161"/>
          <p:cNvGrpSpPr/>
          <p:nvPr/>
        </p:nvGrpSpPr>
        <p:grpSpPr>
          <a:xfrm>
            <a:off x="11209040" y="4251116"/>
            <a:ext cx="300037" cy="1477328"/>
            <a:chOff x="1865376" y="4071080"/>
            <a:chExt cx="300037" cy="1477328"/>
          </a:xfrm>
        </p:grpSpPr>
        <p:sp>
          <p:nvSpPr>
            <p:cNvPr id="163" name="Rounded Rectangle 162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165" name="Rounded Rectangle 164"/>
          <p:cNvSpPr/>
          <p:nvPr/>
        </p:nvSpPr>
        <p:spPr>
          <a:xfrm>
            <a:off x="11224569" y="2529596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11238401" y="2600025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11238401" y="2926000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11238401" y="3280228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169" name="Oval 168"/>
          <p:cNvSpPr/>
          <p:nvPr/>
        </p:nvSpPr>
        <p:spPr>
          <a:xfrm>
            <a:off x="11238402" y="3627890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0" name="Straight Arrow Connector 169"/>
          <p:cNvCxnSpPr/>
          <p:nvPr/>
        </p:nvCxnSpPr>
        <p:spPr>
          <a:xfrm flipV="1">
            <a:off x="11360300" y="3960735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>
            <a:stCxn id="165" idx="0"/>
            <a:endCxn id="127" idx="2"/>
          </p:cNvCxnSpPr>
          <p:nvPr/>
        </p:nvCxnSpPr>
        <p:spPr>
          <a:xfrm flipH="1" flipV="1">
            <a:off x="10874069" y="2152436"/>
            <a:ext cx="486457" cy="37716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71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675046" y="5665517"/>
            <a:ext cx="4069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     </a:t>
            </a:r>
            <a:r>
              <a:rPr lang="en-US" altLang="zh-CN" dirty="0" smtClean="0"/>
              <a:t>IUG23+FSJJ</a:t>
            </a:r>
            <a:r>
              <a:rPr lang="zh-CN" altLang="en-US" dirty="0" smtClean="0"/>
              <a:t>       </a:t>
            </a:r>
            <a:r>
              <a:rPr lang="en-US" altLang="zh-CN" dirty="0" smtClean="0"/>
              <a:t>Columbia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5.74</a:t>
            </a:r>
            <a:r>
              <a:rPr lang="zh-CN" altLang="en-US" dirty="0" smtClean="0"/>
              <a:t> </a:t>
            </a:r>
            <a:r>
              <a:rPr lang="en-US" altLang="zh-CN" dirty="0" smtClean="0"/>
              <a:t>days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11607" y="3585215"/>
            <a:ext cx="1802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One-hot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lookup</a:t>
            </a:r>
            <a:r>
              <a:rPr lang="zh-CN" altLang="en-US" dirty="0" smtClean="0"/>
              <a:t> </a:t>
            </a:r>
            <a:r>
              <a:rPr lang="en-US" altLang="zh-CN" dirty="0" smtClean="0"/>
              <a:t>/</a:t>
            </a:r>
          </a:p>
          <a:p>
            <a:pPr algn="ctr"/>
            <a:r>
              <a:rPr lang="en-US" altLang="zh-CN" dirty="0" smtClean="0"/>
              <a:t>Normalization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261267" y="1035619"/>
            <a:ext cx="1718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Concatenation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endParaRPr lang="en-US" dirty="0"/>
          </a:p>
        </p:txBody>
      </p:sp>
      <p:sp>
        <p:nvSpPr>
          <p:cNvPr id="239" name="Rounded Rectangle 238"/>
          <p:cNvSpPr/>
          <p:nvPr/>
        </p:nvSpPr>
        <p:spPr>
          <a:xfrm>
            <a:off x="3375016" y="568897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3388848" y="639326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41" name="Oval 240"/>
          <p:cNvSpPr/>
          <p:nvPr/>
        </p:nvSpPr>
        <p:spPr>
          <a:xfrm>
            <a:off x="3388848" y="965301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42" name="Oval 241"/>
          <p:cNvSpPr/>
          <p:nvPr/>
        </p:nvSpPr>
        <p:spPr>
          <a:xfrm>
            <a:off x="3388848" y="131952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43" name="Oval 242"/>
          <p:cNvSpPr/>
          <p:nvPr/>
        </p:nvSpPr>
        <p:spPr>
          <a:xfrm>
            <a:off x="3388849" y="1667191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69" name="TextBox 268"/>
          <p:cNvSpPr txBox="1"/>
          <p:nvPr/>
        </p:nvSpPr>
        <p:spPr>
          <a:xfrm>
            <a:off x="3069667" y="6197115"/>
            <a:ext cx="15804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User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Encoder</a:t>
            </a:r>
            <a:endParaRPr lang="en-US" sz="2000" dirty="0"/>
          </a:p>
        </p:txBody>
      </p:sp>
      <p:grpSp>
        <p:nvGrpSpPr>
          <p:cNvPr id="208" name="Group 207"/>
          <p:cNvGrpSpPr/>
          <p:nvPr/>
        </p:nvGrpSpPr>
        <p:grpSpPr>
          <a:xfrm>
            <a:off x="2373376" y="4088014"/>
            <a:ext cx="300037" cy="1477328"/>
            <a:chOff x="1865376" y="4071080"/>
            <a:chExt cx="300037" cy="1477328"/>
          </a:xfrm>
        </p:grpSpPr>
        <p:sp>
          <p:nvSpPr>
            <p:cNvPr id="211" name="Rounded Rectangle 210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221" name="Rounded Rectangle 220"/>
          <p:cNvSpPr/>
          <p:nvPr/>
        </p:nvSpPr>
        <p:spPr>
          <a:xfrm>
            <a:off x="2387664" y="2365025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2401496" y="243545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/>
          <p:cNvSpPr/>
          <p:nvPr/>
        </p:nvSpPr>
        <p:spPr>
          <a:xfrm>
            <a:off x="2401496" y="276142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/>
        </p:nvSpPr>
        <p:spPr>
          <a:xfrm>
            <a:off x="2401496" y="3115657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225" name="Oval 224"/>
          <p:cNvSpPr/>
          <p:nvPr/>
        </p:nvSpPr>
        <p:spPr>
          <a:xfrm>
            <a:off x="2401497" y="346331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6" name="Straight Arrow Connector 225"/>
          <p:cNvCxnSpPr>
            <a:stCxn id="222" idx="0"/>
          </p:cNvCxnSpPr>
          <p:nvPr/>
        </p:nvCxnSpPr>
        <p:spPr>
          <a:xfrm flipV="1">
            <a:off x="2523395" y="3796164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9" name="Straight Arrow Connector 248"/>
          <p:cNvCxnSpPr>
            <a:stCxn id="221" idx="0"/>
            <a:endCxn id="239" idx="2"/>
          </p:cNvCxnSpPr>
          <p:nvPr/>
        </p:nvCxnSpPr>
        <p:spPr>
          <a:xfrm flipV="1">
            <a:off x="2523621" y="2000036"/>
            <a:ext cx="987352" cy="364989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0" name="TextBox 249"/>
          <p:cNvSpPr txBox="1"/>
          <p:nvPr/>
        </p:nvSpPr>
        <p:spPr>
          <a:xfrm>
            <a:off x="261267" y="1457885"/>
            <a:ext cx="1661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Fully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connected</a:t>
            </a:r>
            <a:endParaRPr lang="en-US" dirty="0"/>
          </a:p>
        </p:txBody>
      </p:sp>
      <p:grpSp>
        <p:nvGrpSpPr>
          <p:cNvPr id="107" name="Group 106"/>
          <p:cNvGrpSpPr/>
          <p:nvPr/>
        </p:nvGrpSpPr>
        <p:grpSpPr>
          <a:xfrm>
            <a:off x="3709866" y="4103480"/>
            <a:ext cx="300037" cy="1477328"/>
            <a:chOff x="1865376" y="4071080"/>
            <a:chExt cx="300037" cy="1477328"/>
          </a:xfrm>
        </p:grpSpPr>
        <p:sp>
          <p:nvSpPr>
            <p:cNvPr id="108" name="Rounded Rectangle 107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4281331" y="3029841"/>
            <a:ext cx="18355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7030A0"/>
                </a:solidFill>
              </a:rPr>
              <a:t>0.28</a:t>
            </a:r>
            <a:r>
              <a:rPr lang="zh-CN" altLang="en-US" dirty="0" smtClean="0">
                <a:solidFill>
                  <a:srgbClr val="7030A0"/>
                </a:solidFill>
              </a:rPr>
              <a:t> </a:t>
            </a:r>
            <a:r>
              <a:rPr lang="en-US" altLang="zh-CN" dirty="0" smtClean="0">
                <a:solidFill>
                  <a:srgbClr val="7030A0"/>
                </a:solidFill>
              </a:rPr>
              <a:t>(normalized)</a:t>
            </a:r>
            <a:endParaRPr lang="en-US" dirty="0"/>
          </a:p>
        </p:txBody>
      </p:sp>
      <p:sp>
        <p:nvSpPr>
          <p:cNvPr id="112" name="Rounded Rectangle 111"/>
          <p:cNvSpPr/>
          <p:nvPr/>
        </p:nvSpPr>
        <p:spPr>
          <a:xfrm>
            <a:off x="3725395" y="2381960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3739227" y="245238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3739227" y="277836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3739227" y="3132592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116" name="Oval 115"/>
          <p:cNvSpPr/>
          <p:nvPr/>
        </p:nvSpPr>
        <p:spPr>
          <a:xfrm>
            <a:off x="3739228" y="348025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Arrow Connector 116"/>
          <p:cNvCxnSpPr/>
          <p:nvPr/>
        </p:nvCxnSpPr>
        <p:spPr>
          <a:xfrm flipV="1">
            <a:off x="3861126" y="3813099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112" idx="0"/>
            <a:endCxn id="239" idx="2"/>
          </p:cNvCxnSpPr>
          <p:nvPr/>
        </p:nvCxnSpPr>
        <p:spPr>
          <a:xfrm flipH="1" flipV="1">
            <a:off x="3510973" y="2000036"/>
            <a:ext cx="350379" cy="38192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3" idx="0"/>
            <a:endCxn id="239" idx="2"/>
          </p:cNvCxnSpPr>
          <p:nvPr/>
        </p:nvCxnSpPr>
        <p:spPr>
          <a:xfrm flipH="1" flipV="1">
            <a:off x="3510973" y="2000036"/>
            <a:ext cx="1688109" cy="102980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7993113" y="5817917"/>
            <a:ext cx="5688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        </a:t>
            </a:r>
            <a:r>
              <a:rPr lang="en-US" altLang="zh-CN" dirty="0" smtClean="0"/>
              <a:t>Format</a:t>
            </a:r>
            <a:r>
              <a:rPr lang="zh-CN" altLang="en-US" dirty="0" smtClean="0"/>
              <a:t> </a:t>
            </a:r>
            <a:r>
              <a:rPr lang="zh-CN" altLang="en-US" dirty="0"/>
              <a:t> </a:t>
            </a:r>
            <a:r>
              <a:rPr lang="zh-CN" altLang="en-US" dirty="0" smtClean="0"/>
              <a:t>             </a:t>
            </a:r>
            <a:r>
              <a:rPr lang="en-US" altLang="zh-CN" dirty="0" smtClean="0"/>
              <a:t>Session</a:t>
            </a:r>
            <a:r>
              <a:rPr lang="zh-CN" altLang="en-US" dirty="0" smtClean="0"/>
              <a:t>         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(25.8</a:t>
            </a:r>
            <a:r>
              <a:rPr lang="zh-CN" altLang="en-US" dirty="0" smtClean="0"/>
              <a:t> </a:t>
            </a:r>
            <a:r>
              <a:rPr lang="en-US" altLang="zh-CN" dirty="0" smtClean="0"/>
              <a:t>sec)</a:t>
            </a:r>
            <a:endParaRPr lang="en-US" dirty="0"/>
          </a:p>
        </p:txBody>
      </p:sp>
      <p:sp>
        <p:nvSpPr>
          <p:cNvPr id="125" name="TextBox 124"/>
          <p:cNvSpPr txBox="1"/>
          <p:nvPr/>
        </p:nvSpPr>
        <p:spPr>
          <a:xfrm>
            <a:off x="6429674" y="3737615"/>
            <a:ext cx="1802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One-hot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lookup</a:t>
            </a:r>
            <a:r>
              <a:rPr lang="zh-CN" altLang="en-US" dirty="0" smtClean="0"/>
              <a:t> </a:t>
            </a:r>
            <a:r>
              <a:rPr lang="en-US" altLang="zh-CN" dirty="0" smtClean="0"/>
              <a:t>/</a:t>
            </a:r>
          </a:p>
          <a:p>
            <a:pPr algn="ctr"/>
            <a:r>
              <a:rPr lang="en-US" altLang="zh-CN" dirty="0" smtClean="0"/>
              <a:t>Normalization</a:t>
            </a:r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>
            <a:off x="6579334" y="1188019"/>
            <a:ext cx="1718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Concatenation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endParaRPr lang="en-US" dirty="0"/>
          </a:p>
        </p:txBody>
      </p:sp>
      <p:sp>
        <p:nvSpPr>
          <p:cNvPr id="127" name="Rounded Rectangle 126"/>
          <p:cNvSpPr/>
          <p:nvPr/>
        </p:nvSpPr>
        <p:spPr>
          <a:xfrm>
            <a:off x="10738112" y="721297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10751944" y="791726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10751944" y="1117701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10751944" y="147192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10751945" y="1819591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9387734" y="6349515"/>
            <a:ext cx="28876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/>
              <a:t>                  </a:t>
            </a:r>
            <a:r>
              <a:rPr lang="en-US" altLang="zh-CN" sz="2000" dirty="0" smtClean="0"/>
              <a:t>Format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Encoder</a:t>
            </a:r>
            <a:endParaRPr lang="en-US" sz="2000" dirty="0"/>
          </a:p>
        </p:txBody>
      </p:sp>
      <p:grpSp>
        <p:nvGrpSpPr>
          <p:cNvPr id="133" name="Group 132"/>
          <p:cNvGrpSpPr/>
          <p:nvPr/>
        </p:nvGrpSpPr>
        <p:grpSpPr>
          <a:xfrm>
            <a:off x="8691443" y="4240414"/>
            <a:ext cx="300037" cy="1477328"/>
            <a:chOff x="1865376" y="4071080"/>
            <a:chExt cx="300037" cy="1477328"/>
          </a:xfrm>
        </p:grpSpPr>
        <p:sp>
          <p:nvSpPr>
            <p:cNvPr id="134" name="Rounded Rectangle 133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136" name="Rounded Rectangle 135"/>
          <p:cNvSpPr/>
          <p:nvPr/>
        </p:nvSpPr>
        <p:spPr>
          <a:xfrm>
            <a:off x="8705731" y="2517425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8719563" y="258785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8719563" y="291382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8719563" y="3268057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140" name="Oval 139"/>
          <p:cNvSpPr/>
          <p:nvPr/>
        </p:nvSpPr>
        <p:spPr>
          <a:xfrm>
            <a:off x="8719564" y="361571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1" name="Straight Arrow Connector 140"/>
          <p:cNvCxnSpPr/>
          <p:nvPr/>
        </p:nvCxnSpPr>
        <p:spPr>
          <a:xfrm flipV="1">
            <a:off x="8841462" y="3948564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endCxn id="127" idx="2"/>
          </p:cNvCxnSpPr>
          <p:nvPr/>
        </p:nvCxnSpPr>
        <p:spPr>
          <a:xfrm flipV="1">
            <a:off x="8841688" y="2152436"/>
            <a:ext cx="2032381" cy="36499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6579334" y="1610285"/>
            <a:ext cx="1661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Fully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connected</a:t>
            </a:r>
            <a:endParaRPr lang="en-US" dirty="0"/>
          </a:p>
        </p:txBody>
      </p:sp>
      <p:grpSp>
        <p:nvGrpSpPr>
          <p:cNvPr id="144" name="Group 143"/>
          <p:cNvGrpSpPr/>
          <p:nvPr/>
        </p:nvGrpSpPr>
        <p:grpSpPr>
          <a:xfrm>
            <a:off x="10027933" y="4255880"/>
            <a:ext cx="300037" cy="1477328"/>
            <a:chOff x="1865376" y="4071080"/>
            <a:chExt cx="300037" cy="1477328"/>
          </a:xfrm>
        </p:grpSpPr>
        <p:sp>
          <p:nvSpPr>
            <p:cNvPr id="145" name="Rounded Rectangle 144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147" name="Rectangle 146"/>
          <p:cNvSpPr/>
          <p:nvPr/>
        </p:nvSpPr>
        <p:spPr>
          <a:xfrm>
            <a:off x="11701463" y="3182241"/>
            <a:ext cx="18972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7030A0"/>
                </a:solidFill>
              </a:rPr>
              <a:t>0.28</a:t>
            </a:r>
            <a:r>
              <a:rPr lang="zh-CN" altLang="en-US" dirty="0" smtClean="0">
                <a:solidFill>
                  <a:srgbClr val="7030A0"/>
                </a:solidFill>
              </a:rPr>
              <a:t> </a:t>
            </a:r>
            <a:r>
              <a:rPr lang="en-US" altLang="zh-CN" dirty="0" smtClean="0">
                <a:solidFill>
                  <a:srgbClr val="7030A0"/>
                </a:solidFill>
              </a:rPr>
              <a:t>(normalized)</a:t>
            </a:r>
            <a:endParaRPr lang="en-US" dirty="0"/>
          </a:p>
        </p:txBody>
      </p:sp>
      <p:sp>
        <p:nvSpPr>
          <p:cNvPr id="148" name="Rounded Rectangle 147"/>
          <p:cNvSpPr/>
          <p:nvPr/>
        </p:nvSpPr>
        <p:spPr>
          <a:xfrm>
            <a:off x="10043462" y="2534360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10057294" y="260478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10057294" y="293076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10057294" y="3284992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152" name="Oval 151"/>
          <p:cNvSpPr/>
          <p:nvPr/>
        </p:nvSpPr>
        <p:spPr>
          <a:xfrm>
            <a:off x="10057295" y="363265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3" name="Straight Arrow Connector 152"/>
          <p:cNvCxnSpPr/>
          <p:nvPr/>
        </p:nvCxnSpPr>
        <p:spPr>
          <a:xfrm flipV="1">
            <a:off x="10179193" y="3965499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stCxn id="148" idx="0"/>
          </p:cNvCxnSpPr>
          <p:nvPr/>
        </p:nvCxnSpPr>
        <p:spPr>
          <a:xfrm flipV="1">
            <a:off x="10179419" y="2123740"/>
            <a:ext cx="655417" cy="41062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>
            <a:stCxn id="147" idx="0"/>
            <a:endCxn id="127" idx="2"/>
          </p:cNvCxnSpPr>
          <p:nvPr/>
        </p:nvCxnSpPr>
        <p:spPr>
          <a:xfrm flipH="1" flipV="1">
            <a:off x="10874069" y="2152436"/>
            <a:ext cx="1776003" cy="102980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62" name="Group 161"/>
          <p:cNvGrpSpPr/>
          <p:nvPr/>
        </p:nvGrpSpPr>
        <p:grpSpPr>
          <a:xfrm>
            <a:off x="11209040" y="4251116"/>
            <a:ext cx="300037" cy="1477328"/>
            <a:chOff x="1865376" y="4071080"/>
            <a:chExt cx="300037" cy="1477328"/>
          </a:xfrm>
        </p:grpSpPr>
        <p:sp>
          <p:nvSpPr>
            <p:cNvPr id="163" name="Rounded Rectangle 162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165" name="Rounded Rectangle 164"/>
          <p:cNvSpPr/>
          <p:nvPr/>
        </p:nvSpPr>
        <p:spPr>
          <a:xfrm>
            <a:off x="11224569" y="2529596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11238401" y="2600025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11238401" y="2926000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11238401" y="3280228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169" name="Oval 168"/>
          <p:cNvSpPr/>
          <p:nvPr/>
        </p:nvSpPr>
        <p:spPr>
          <a:xfrm>
            <a:off x="11238402" y="3627890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0" name="Straight Arrow Connector 169"/>
          <p:cNvCxnSpPr/>
          <p:nvPr/>
        </p:nvCxnSpPr>
        <p:spPr>
          <a:xfrm flipV="1">
            <a:off x="11360300" y="3960735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>
            <a:stCxn id="165" idx="0"/>
            <a:endCxn id="127" idx="2"/>
          </p:cNvCxnSpPr>
          <p:nvPr/>
        </p:nvCxnSpPr>
        <p:spPr>
          <a:xfrm flipH="1" flipV="1">
            <a:off x="10874069" y="2152436"/>
            <a:ext cx="486457" cy="37716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323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</TotalTime>
  <Words>480</Words>
  <Application>Microsoft Macintosh PowerPoint</Application>
  <PresentationFormat>Widescreen</PresentationFormat>
  <Paragraphs>296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DengXian</vt:lpstr>
      <vt:lpstr>DengXian Light</vt:lpstr>
      <vt:lpstr>Arial</vt:lpstr>
      <vt:lpstr>Office Theme</vt:lpstr>
      <vt:lpstr>PowerPoint Presentation</vt:lpstr>
      <vt:lpstr>Motivation</vt:lpstr>
      <vt:lpstr>Challenges</vt:lpstr>
      <vt:lpstr>Dataset</vt:lpstr>
      <vt:lpstr>Word-level context encoder and char-level encoder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Playground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xinq</dc:creator>
  <cp:lastModifiedBy>xinq</cp:lastModifiedBy>
  <cp:revision>26</cp:revision>
  <dcterms:created xsi:type="dcterms:W3CDTF">2018-04-30T19:26:08Z</dcterms:created>
  <dcterms:modified xsi:type="dcterms:W3CDTF">2018-05-01T04:10:43Z</dcterms:modified>
</cp:coreProperties>
</file>

<file path=docProps/thumbnail.jpeg>
</file>